
<file path=[Content_Types].xml><?xml version="1.0" encoding="utf-8"?>
<Types xmlns="http://schemas.openxmlformats.org/package/2006/content-types">
  <Default Extension="xml" ContentType="application/xml"/>
  <Default Extension="jpeg" ContentType="image/jpeg"/>
  <Default Extension="tiff" ContentType="image/tiff"/>
  <Default Extension="rels" ContentType="application/vnd.openxmlformats-package.relationships+xml"/>
  <Default Extension="vml" ContentType="application/vnd.openxmlformats-officedocument.vmlDrawing"/>
  <Default Extension="bin" ContentType="application/vnd.openxmlformats-officedocument.oleObject"/>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92" r:id="rId1"/>
  </p:sldMasterIdLst>
  <p:notesMasterIdLst>
    <p:notesMasterId r:id="rId40"/>
  </p:notesMasterIdLst>
  <p:handoutMasterIdLst>
    <p:handoutMasterId r:id="rId41"/>
  </p:handoutMasterIdLst>
  <p:sldIdLst>
    <p:sldId id="264" r:id="rId2"/>
    <p:sldId id="265" r:id="rId3"/>
    <p:sldId id="266" r:id="rId4"/>
    <p:sldId id="289" r:id="rId5"/>
    <p:sldId id="268" r:id="rId6"/>
    <p:sldId id="269" r:id="rId7"/>
    <p:sldId id="270" r:id="rId8"/>
    <p:sldId id="271" r:id="rId9"/>
    <p:sldId id="272" r:id="rId10"/>
    <p:sldId id="273" r:id="rId11"/>
    <p:sldId id="274" r:id="rId12"/>
    <p:sldId id="275" r:id="rId13"/>
    <p:sldId id="276" r:id="rId14"/>
    <p:sldId id="277" r:id="rId15"/>
    <p:sldId id="278" r:id="rId16"/>
    <p:sldId id="279" r:id="rId17"/>
    <p:sldId id="280" r:id="rId18"/>
    <p:sldId id="290" r:id="rId19"/>
    <p:sldId id="291" r:id="rId20"/>
    <p:sldId id="281" r:id="rId21"/>
    <p:sldId id="295" r:id="rId22"/>
    <p:sldId id="296" r:id="rId23"/>
    <p:sldId id="292" r:id="rId24"/>
    <p:sldId id="293" r:id="rId25"/>
    <p:sldId id="294" r:id="rId26"/>
    <p:sldId id="298" r:id="rId27"/>
    <p:sldId id="297" r:id="rId28"/>
    <p:sldId id="299" r:id="rId29"/>
    <p:sldId id="300" r:id="rId30"/>
    <p:sldId id="301" r:id="rId31"/>
    <p:sldId id="302" r:id="rId32"/>
    <p:sldId id="282" r:id="rId33"/>
    <p:sldId id="283" r:id="rId34"/>
    <p:sldId id="284" r:id="rId35"/>
    <p:sldId id="285" r:id="rId36"/>
    <p:sldId id="286" r:id="rId37"/>
    <p:sldId id="287" r:id="rId38"/>
    <p:sldId id="288" r:id="rId39"/>
  </p:sldIdLst>
  <p:sldSz cx="9144000" cy="6858000" type="screen4x3"/>
  <p:notesSz cx="7010400" cy="9236075"/>
  <p:defaultTextStyle>
    <a:defPPr>
      <a:defRPr lang="fr-CA"/>
    </a:defPPr>
    <a:lvl1pPr algn="l" rtl="0" fontAlgn="base">
      <a:spcBef>
        <a:spcPct val="0"/>
      </a:spcBef>
      <a:spcAft>
        <a:spcPct val="0"/>
      </a:spcAft>
      <a:defRPr kern="1200">
        <a:solidFill>
          <a:schemeClr val="tx1"/>
        </a:solidFill>
        <a:latin typeface="Arial" pitchFamily="34" charset="0"/>
        <a:ea typeface="Osaka" charset="-128"/>
        <a:cs typeface="+mn-cs"/>
      </a:defRPr>
    </a:lvl1pPr>
    <a:lvl2pPr marL="457200" algn="l" rtl="0" fontAlgn="base">
      <a:spcBef>
        <a:spcPct val="0"/>
      </a:spcBef>
      <a:spcAft>
        <a:spcPct val="0"/>
      </a:spcAft>
      <a:defRPr kern="1200">
        <a:solidFill>
          <a:schemeClr val="tx1"/>
        </a:solidFill>
        <a:latin typeface="Arial" pitchFamily="34" charset="0"/>
        <a:ea typeface="Osaka" charset="-128"/>
        <a:cs typeface="+mn-cs"/>
      </a:defRPr>
    </a:lvl2pPr>
    <a:lvl3pPr marL="914400" algn="l" rtl="0" fontAlgn="base">
      <a:spcBef>
        <a:spcPct val="0"/>
      </a:spcBef>
      <a:spcAft>
        <a:spcPct val="0"/>
      </a:spcAft>
      <a:defRPr kern="1200">
        <a:solidFill>
          <a:schemeClr val="tx1"/>
        </a:solidFill>
        <a:latin typeface="Arial" pitchFamily="34" charset="0"/>
        <a:ea typeface="Osaka" charset="-128"/>
        <a:cs typeface="+mn-cs"/>
      </a:defRPr>
    </a:lvl3pPr>
    <a:lvl4pPr marL="1371600" algn="l" rtl="0" fontAlgn="base">
      <a:spcBef>
        <a:spcPct val="0"/>
      </a:spcBef>
      <a:spcAft>
        <a:spcPct val="0"/>
      </a:spcAft>
      <a:defRPr kern="1200">
        <a:solidFill>
          <a:schemeClr val="tx1"/>
        </a:solidFill>
        <a:latin typeface="Arial" pitchFamily="34" charset="0"/>
        <a:ea typeface="Osaka" charset="-128"/>
        <a:cs typeface="+mn-cs"/>
      </a:defRPr>
    </a:lvl4pPr>
    <a:lvl5pPr marL="1828800" algn="l" rtl="0" fontAlgn="base">
      <a:spcBef>
        <a:spcPct val="0"/>
      </a:spcBef>
      <a:spcAft>
        <a:spcPct val="0"/>
      </a:spcAft>
      <a:defRPr kern="1200">
        <a:solidFill>
          <a:schemeClr val="tx1"/>
        </a:solidFill>
        <a:latin typeface="Arial" pitchFamily="34" charset="0"/>
        <a:ea typeface="Osaka" charset="-128"/>
        <a:cs typeface="+mn-cs"/>
      </a:defRPr>
    </a:lvl5pPr>
    <a:lvl6pPr marL="2286000" algn="l" defTabSz="914400" rtl="0" eaLnBrk="1" latinLnBrk="0" hangingPunct="1">
      <a:defRPr kern="1200">
        <a:solidFill>
          <a:schemeClr val="tx1"/>
        </a:solidFill>
        <a:latin typeface="Arial" pitchFamily="34" charset="0"/>
        <a:ea typeface="Osaka" charset="-128"/>
        <a:cs typeface="+mn-cs"/>
      </a:defRPr>
    </a:lvl6pPr>
    <a:lvl7pPr marL="2743200" algn="l" defTabSz="914400" rtl="0" eaLnBrk="1" latinLnBrk="0" hangingPunct="1">
      <a:defRPr kern="1200">
        <a:solidFill>
          <a:schemeClr val="tx1"/>
        </a:solidFill>
        <a:latin typeface="Arial" pitchFamily="34" charset="0"/>
        <a:ea typeface="Osaka" charset="-128"/>
        <a:cs typeface="+mn-cs"/>
      </a:defRPr>
    </a:lvl7pPr>
    <a:lvl8pPr marL="3200400" algn="l" defTabSz="914400" rtl="0" eaLnBrk="1" latinLnBrk="0" hangingPunct="1">
      <a:defRPr kern="1200">
        <a:solidFill>
          <a:schemeClr val="tx1"/>
        </a:solidFill>
        <a:latin typeface="Arial" pitchFamily="34" charset="0"/>
        <a:ea typeface="Osaka" charset="-128"/>
        <a:cs typeface="+mn-cs"/>
      </a:defRPr>
    </a:lvl8pPr>
    <a:lvl9pPr marL="3657600" algn="l" defTabSz="914400" rtl="0" eaLnBrk="1" latinLnBrk="0" hangingPunct="1">
      <a:defRPr kern="1200">
        <a:solidFill>
          <a:schemeClr val="tx1"/>
        </a:solidFill>
        <a:latin typeface="Arial" pitchFamily="34" charset="0"/>
        <a:ea typeface="Osaka" charset="-128"/>
        <a:cs typeface="+mn-cs"/>
      </a:defRPr>
    </a:lvl9pPr>
  </p:defaultTextStyle>
  <p:extLst>
    <p:ext uri="{EFAFB233-063F-42B5-8137-9DF3F51BA10A}">
      <p15:sldGuideLst xmlns:p15="http://schemas.microsoft.com/office/powerpoint/2012/main">
        <p15:guide id="1" orient="horz" pos="3838">
          <p15:clr>
            <a:srgbClr val="A4A3A4"/>
          </p15:clr>
        </p15:guide>
        <p15:guide id="2" orient="horz" pos="4269">
          <p15:clr>
            <a:srgbClr val="A4A3A4"/>
          </p15:clr>
        </p15:guide>
        <p15:guide id="3" pos="5494">
          <p15:clr>
            <a:srgbClr val="A4A3A4"/>
          </p15:clr>
        </p15:guide>
        <p15:guide id="4" pos="139">
          <p15:clr>
            <a:srgbClr val="A4A3A4"/>
          </p15:clr>
        </p15:guide>
      </p15:sldGuideLst>
    </p:ext>
    <p:ext uri="{2D200454-40CA-4A62-9FC3-DE9A4176ACB9}">
      <p15:notesGuideLst xmlns:p15="http://schemas.microsoft.com/office/powerpoint/2012/main">
        <p15:guide id="1" orient="horz" pos="2909">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C4745"/>
    <a:srgbClr val="4D4126"/>
    <a:srgbClr val="D4642B"/>
    <a:srgbClr val="7A7E7D"/>
    <a:srgbClr val="6B859E"/>
    <a:srgbClr val="204275"/>
    <a:srgbClr val="CB203C"/>
    <a:srgbClr val="273D5F"/>
    <a:srgbClr val="9A1F23"/>
    <a:srgbClr val="00426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354" autoAdjust="0"/>
    <p:restoredTop sz="92741" autoAdjust="0"/>
  </p:normalViewPr>
  <p:slideViewPr>
    <p:cSldViewPr showGuides="1">
      <p:cViewPr varScale="1">
        <p:scale>
          <a:sx n="160" d="100"/>
          <a:sy n="160" d="100"/>
        </p:scale>
        <p:origin x="192" y="896"/>
      </p:cViewPr>
      <p:guideLst>
        <p:guide orient="horz" pos="3838"/>
        <p:guide orient="horz" pos="4269"/>
        <p:guide pos="5494"/>
        <p:guide pos="139"/>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180"/>
    </p:cViewPr>
  </p:sorterViewPr>
  <p:notesViewPr>
    <p:cSldViewPr showGuides="1">
      <p:cViewPr>
        <p:scale>
          <a:sx n="106" d="100"/>
          <a:sy n="106" d="100"/>
        </p:scale>
        <p:origin x="-5250" y="-522"/>
      </p:cViewPr>
      <p:guideLst>
        <p:guide orient="horz" pos="2909"/>
        <p:guide pos="2208"/>
      </p:guideLst>
    </p:cSldViewPr>
  </p:notes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notesMaster" Target="notesMasters/notesMaster1.xml"/><Relationship Id="rId41" Type="http://schemas.openxmlformats.org/officeDocument/2006/relationships/handoutMaster" Target="handoutMasters/handoutMaster1.xml"/><Relationship Id="rId42" Type="http://schemas.openxmlformats.org/officeDocument/2006/relationships/presProps" Target="presProps.xml"/><Relationship Id="rId43" Type="http://schemas.openxmlformats.org/officeDocument/2006/relationships/viewProps" Target="viewProps.xml"/><Relationship Id="rId44" Type="http://schemas.openxmlformats.org/officeDocument/2006/relationships/theme" Target="theme/theme1.xml"/><Relationship Id="rId45"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8.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748" name="Rectangle 4"/>
          <p:cNvSpPr>
            <a:spLocks noGrp="1" noChangeArrowheads="1"/>
          </p:cNvSpPr>
          <p:nvPr>
            <p:ph type="ftr" sz="quarter" idx="2"/>
          </p:nvPr>
        </p:nvSpPr>
        <p:spPr bwMode="auto">
          <a:xfrm>
            <a:off x="0" y="8772525"/>
            <a:ext cx="3038475" cy="461963"/>
          </a:xfrm>
          <a:prstGeom prst="rect">
            <a:avLst/>
          </a:prstGeom>
          <a:noFill/>
          <a:ln w="9525">
            <a:noFill/>
            <a:miter lim="800000"/>
            <a:headEnd/>
            <a:tailEnd/>
          </a:ln>
          <a:effectLst/>
        </p:spPr>
        <p:txBody>
          <a:bodyPr vert="horz" wrap="square" lIns="92830" tIns="46415" rIns="92830" bIns="46415" numCol="1" anchor="b" anchorCtr="0" compatLnSpc="1">
            <a:prstTxWarp prst="textNoShape">
              <a:avLst/>
            </a:prstTxWarp>
          </a:bodyPr>
          <a:lstStyle>
            <a:lvl1pPr defTabSz="928688">
              <a:defRPr sz="1200">
                <a:latin typeface="Arial" charset="0"/>
                <a:ea typeface="Osaka" pitchFamily="-44" charset="-128"/>
              </a:defRPr>
            </a:lvl1pPr>
          </a:lstStyle>
          <a:p>
            <a:pPr>
              <a:defRPr/>
            </a:pPr>
            <a:endParaRPr lang="en-US"/>
          </a:p>
        </p:txBody>
      </p:sp>
      <p:sp>
        <p:nvSpPr>
          <p:cNvPr id="6" name="Espace réservé du numéro de diapositive 5"/>
          <p:cNvSpPr>
            <a:spLocks noGrp="1"/>
          </p:cNvSpPr>
          <p:nvPr>
            <p:ph type="sldNum" sz="quarter" idx="3"/>
          </p:nvPr>
        </p:nvSpPr>
        <p:spPr>
          <a:xfrm>
            <a:off x="3970338" y="8772525"/>
            <a:ext cx="3038475" cy="461963"/>
          </a:xfrm>
          <a:prstGeom prst="rect">
            <a:avLst/>
          </a:prstGeom>
        </p:spPr>
        <p:txBody>
          <a:bodyPr vert="horz" lIns="91440" tIns="45720" rIns="91440" bIns="45720" rtlCol="0" anchor="b"/>
          <a:lstStyle>
            <a:lvl1pPr algn="r">
              <a:defRPr sz="1200">
                <a:latin typeface="Arial" charset="0"/>
                <a:ea typeface="Osaka" pitchFamily="52" charset="-128"/>
              </a:defRPr>
            </a:lvl1pPr>
          </a:lstStyle>
          <a:p>
            <a:pPr>
              <a:defRPr/>
            </a:pPr>
            <a:fld id="{97834233-6072-4E67-9B55-28F62049FB30}" type="slidenum">
              <a:rPr lang="fr-CA"/>
              <a:pPr>
                <a:defRPr/>
              </a:pPr>
              <a:t>‹#›</a:t>
            </a:fld>
            <a:endParaRPr lang="fr-CA" dirty="0"/>
          </a:p>
        </p:txBody>
      </p:sp>
    </p:spTree>
    <p:extLst>
      <p:ext uri="{BB962C8B-B14F-4D97-AF65-F5344CB8AC3E}">
        <p14:creationId xmlns:p14="http://schemas.microsoft.com/office/powerpoint/2010/main" val="1152049450"/>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842" name="Rectangle 2"/>
          <p:cNvSpPr>
            <a:spLocks noGrp="1" noChangeArrowheads="1"/>
          </p:cNvSpPr>
          <p:nvPr>
            <p:ph type="hdr" sz="quarter"/>
          </p:nvPr>
        </p:nvSpPr>
        <p:spPr bwMode="auto">
          <a:xfrm>
            <a:off x="0" y="0"/>
            <a:ext cx="3038475" cy="461963"/>
          </a:xfrm>
          <a:prstGeom prst="rect">
            <a:avLst/>
          </a:prstGeom>
          <a:noFill/>
          <a:ln w="9525">
            <a:noFill/>
            <a:miter lim="800000"/>
            <a:headEnd/>
            <a:tailEnd/>
          </a:ln>
          <a:effectLst/>
        </p:spPr>
        <p:txBody>
          <a:bodyPr vert="horz" wrap="square" lIns="92830" tIns="46415" rIns="92830" bIns="46415" numCol="1" anchor="t" anchorCtr="0" compatLnSpc="1">
            <a:prstTxWarp prst="textNoShape">
              <a:avLst/>
            </a:prstTxWarp>
          </a:bodyPr>
          <a:lstStyle>
            <a:lvl1pPr defTabSz="928688">
              <a:defRPr sz="1200">
                <a:latin typeface="Arial" charset="0"/>
                <a:ea typeface="Osaka" pitchFamily="-44" charset="-128"/>
              </a:defRPr>
            </a:lvl1pPr>
          </a:lstStyle>
          <a:p>
            <a:pPr>
              <a:defRPr/>
            </a:pPr>
            <a:endParaRPr lang="en-US"/>
          </a:p>
        </p:txBody>
      </p:sp>
      <p:sp>
        <p:nvSpPr>
          <p:cNvPr id="35843" name="Rectangle 3"/>
          <p:cNvSpPr>
            <a:spLocks noGrp="1" noChangeArrowheads="1"/>
          </p:cNvSpPr>
          <p:nvPr>
            <p:ph type="dt" idx="1"/>
          </p:nvPr>
        </p:nvSpPr>
        <p:spPr bwMode="auto">
          <a:xfrm>
            <a:off x="3970338" y="0"/>
            <a:ext cx="3038475" cy="461963"/>
          </a:xfrm>
          <a:prstGeom prst="rect">
            <a:avLst/>
          </a:prstGeom>
          <a:noFill/>
          <a:ln w="9525">
            <a:noFill/>
            <a:miter lim="800000"/>
            <a:headEnd/>
            <a:tailEnd/>
          </a:ln>
          <a:effectLst/>
        </p:spPr>
        <p:txBody>
          <a:bodyPr vert="horz" wrap="square" lIns="92830" tIns="46415" rIns="92830" bIns="46415" numCol="1" anchor="t" anchorCtr="0" compatLnSpc="1">
            <a:prstTxWarp prst="textNoShape">
              <a:avLst/>
            </a:prstTxWarp>
          </a:bodyPr>
          <a:lstStyle>
            <a:lvl1pPr algn="r" defTabSz="928688">
              <a:defRPr sz="1200">
                <a:latin typeface="Arial" charset="0"/>
                <a:ea typeface="Osaka" pitchFamily="-44" charset="-128"/>
              </a:defRPr>
            </a:lvl1pPr>
          </a:lstStyle>
          <a:p>
            <a:pPr>
              <a:defRPr/>
            </a:pPr>
            <a:endParaRPr lang="en-US"/>
          </a:p>
        </p:txBody>
      </p:sp>
      <p:sp>
        <p:nvSpPr>
          <p:cNvPr id="10244" name="Rectangle 4"/>
          <p:cNvSpPr>
            <a:spLocks noGrp="1" noRot="1" noChangeAspect="1" noChangeArrowheads="1" noTextEdit="1"/>
          </p:cNvSpPr>
          <p:nvPr>
            <p:ph type="sldImg" idx="2"/>
          </p:nvPr>
        </p:nvSpPr>
        <p:spPr bwMode="auto">
          <a:xfrm>
            <a:off x="1196975" y="692150"/>
            <a:ext cx="4618038" cy="3463925"/>
          </a:xfrm>
          <a:prstGeom prst="rect">
            <a:avLst/>
          </a:prstGeom>
          <a:noFill/>
          <a:ln w="9525">
            <a:solidFill>
              <a:srgbClr val="000000"/>
            </a:solidFill>
            <a:miter lim="800000"/>
            <a:headEnd/>
            <a:tailEnd/>
          </a:ln>
        </p:spPr>
      </p:sp>
      <p:sp>
        <p:nvSpPr>
          <p:cNvPr id="35845" name="Rectangle 5"/>
          <p:cNvSpPr>
            <a:spLocks noGrp="1" noChangeArrowheads="1"/>
          </p:cNvSpPr>
          <p:nvPr>
            <p:ph type="body" sz="quarter" idx="3"/>
          </p:nvPr>
        </p:nvSpPr>
        <p:spPr bwMode="auto">
          <a:xfrm>
            <a:off x="701675" y="4387850"/>
            <a:ext cx="5607050" cy="4156075"/>
          </a:xfrm>
          <a:prstGeom prst="rect">
            <a:avLst/>
          </a:prstGeom>
          <a:noFill/>
          <a:ln w="9525">
            <a:noFill/>
            <a:miter lim="800000"/>
            <a:headEnd/>
            <a:tailEnd/>
          </a:ln>
          <a:effectLst/>
        </p:spPr>
        <p:txBody>
          <a:bodyPr vert="horz" wrap="square" lIns="92830" tIns="46415" rIns="92830" bIns="46415" numCol="1" anchor="t" anchorCtr="0" compatLnSpc="1">
            <a:prstTxWarp prst="textNoShape">
              <a:avLst/>
            </a:prstTxWarp>
          </a:bodyPr>
          <a:lstStyle/>
          <a:p>
            <a:pPr lvl="0"/>
            <a:r>
              <a:rPr lang="fr-CA" noProof="0" dirty="0" smtClean="0"/>
              <a:t>Cliquez pour modifier les styles du texte du masque</a:t>
            </a:r>
          </a:p>
          <a:p>
            <a:pPr lvl="1"/>
            <a:r>
              <a:rPr lang="fr-CA" noProof="0" dirty="0" smtClean="0"/>
              <a:t>Deuxième niveau</a:t>
            </a:r>
          </a:p>
          <a:p>
            <a:pPr lvl="2"/>
            <a:r>
              <a:rPr lang="fr-CA" noProof="0" dirty="0" smtClean="0"/>
              <a:t>Troisième niveau</a:t>
            </a:r>
          </a:p>
          <a:p>
            <a:pPr lvl="3"/>
            <a:r>
              <a:rPr lang="fr-CA" noProof="0" dirty="0" smtClean="0"/>
              <a:t>Quatrième niveau</a:t>
            </a:r>
          </a:p>
          <a:p>
            <a:pPr lvl="4"/>
            <a:r>
              <a:rPr lang="fr-CA" noProof="0" dirty="0" smtClean="0"/>
              <a:t>Cinquième niveau</a:t>
            </a:r>
          </a:p>
        </p:txBody>
      </p:sp>
      <p:sp>
        <p:nvSpPr>
          <p:cNvPr id="35846" name="Rectangle 6"/>
          <p:cNvSpPr>
            <a:spLocks noGrp="1" noChangeArrowheads="1"/>
          </p:cNvSpPr>
          <p:nvPr>
            <p:ph type="ftr" sz="quarter" idx="4"/>
          </p:nvPr>
        </p:nvSpPr>
        <p:spPr bwMode="auto">
          <a:xfrm>
            <a:off x="0" y="8772525"/>
            <a:ext cx="3038475" cy="461963"/>
          </a:xfrm>
          <a:prstGeom prst="rect">
            <a:avLst/>
          </a:prstGeom>
          <a:noFill/>
          <a:ln w="9525">
            <a:noFill/>
            <a:miter lim="800000"/>
            <a:headEnd/>
            <a:tailEnd/>
          </a:ln>
          <a:effectLst/>
        </p:spPr>
        <p:txBody>
          <a:bodyPr vert="horz" wrap="square" lIns="92830" tIns="46415" rIns="92830" bIns="46415" numCol="1" anchor="b" anchorCtr="0" compatLnSpc="1">
            <a:prstTxWarp prst="textNoShape">
              <a:avLst/>
            </a:prstTxWarp>
          </a:bodyPr>
          <a:lstStyle>
            <a:lvl1pPr defTabSz="928688">
              <a:defRPr sz="1200">
                <a:latin typeface="Arial" charset="0"/>
                <a:ea typeface="Osaka" pitchFamily="-44" charset="-128"/>
              </a:defRPr>
            </a:lvl1pPr>
          </a:lstStyle>
          <a:p>
            <a:pPr>
              <a:defRPr/>
            </a:pPr>
            <a:endParaRPr lang="en-US"/>
          </a:p>
        </p:txBody>
      </p:sp>
      <p:sp>
        <p:nvSpPr>
          <p:cNvPr id="35847" name="Rectangle 7"/>
          <p:cNvSpPr>
            <a:spLocks noGrp="1" noChangeArrowheads="1"/>
          </p:cNvSpPr>
          <p:nvPr>
            <p:ph type="sldNum" sz="quarter" idx="5"/>
          </p:nvPr>
        </p:nvSpPr>
        <p:spPr bwMode="auto">
          <a:xfrm>
            <a:off x="3970338" y="8772525"/>
            <a:ext cx="3038475" cy="461963"/>
          </a:xfrm>
          <a:prstGeom prst="rect">
            <a:avLst/>
          </a:prstGeom>
          <a:noFill/>
          <a:ln w="9525">
            <a:noFill/>
            <a:miter lim="800000"/>
            <a:headEnd/>
            <a:tailEnd/>
          </a:ln>
          <a:effectLst/>
        </p:spPr>
        <p:txBody>
          <a:bodyPr vert="horz" wrap="square" lIns="92830" tIns="46415" rIns="92830" bIns="46415" numCol="1" anchor="b" anchorCtr="0" compatLnSpc="1">
            <a:prstTxWarp prst="textNoShape">
              <a:avLst/>
            </a:prstTxWarp>
          </a:bodyPr>
          <a:lstStyle>
            <a:lvl1pPr algn="r" defTabSz="928688">
              <a:defRPr sz="1200">
                <a:latin typeface="Arial" charset="0"/>
                <a:ea typeface="Osaka" pitchFamily="-44" charset="-128"/>
              </a:defRPr>
            </a:lvl1pPr>
          </a:lstStyle>
          <a:p>
            <a:pPr>
              <a:defRPr/>
            </a:pPr>
            <a:fld id="{2C02CAD0-EEDB-481F-B918-496328B7E2A3}" type="slidenum">
              <a:rPr lang="fr-CA"/>
              <a:pPr>
                <a:defRPr/>
              </a:pPr>
              <a:t>‹#›</a:t>
            </a:fld>
            <a:endParaRPr lang="fr-CA" dirty="0"/>
          </a:p>
        </p:txBody>
      </p:sp>
    </p:spTree>
    <p:extLst>
      <p:ext uri="{BB962C8B-B14F-4D97-AF65-F5344CB8AC3E}">
        <p14:creationId xmlns:p14="http://schemas.microsoft.com/office/powerpoint/2010/main" val="1814942483"/>
      </p:ext>
    </p:extLst>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Arial" charset="0"/>
        <a:ea typeface="MS PGothic" pitchFamily="34" charset="-128"/>
        <a:cs typeface="+mn-cs"/>
      </a:defRPr>
    </a:lvl1pPr>
    <a:lvl2pPr marL="457200" algn="l" rtl="0" eaLnBrk="0" fontAlgn="base" hangingPunct="0">
      <a:spcBef>
        <a:spcPct val="30000"/>
      </a:spcBef>
      <a:spcAft>
        <a:spcPct val="0"/>
      </a:spcAft>
      <a:defRPr sz="1200" kern="1200">
        <a:solidFill>
          <a:schemeClr val="tx1"/>
        </a:solidFill>
        <a:latin typeface="Arial" charset="0"/>
        <a:ea typeface="MS PGothic" pitchFamily="34" charset="-128"/>
        <a:cs typeface="+mn-cs"/>
      </a:defRPr>
    </a:lvl2pPr>
    <a:lvl3pPr marL="914400" algn="l" rtl="0" eaLnBrk="0" fontAlgn="base" hangingPunct="0">
      <a:spcBef>
        <a:spcPct val="30000"/>
      </a:spcBef>
      <a:spcAft>
        <a:spcPct val="0"/>
      </a:spcAft>
      <a:defRPr sz="1200" kern="1200">
        <a:solidFill>
          <a:schemeClr val="tx1"/>
        </a:solidFill>
        <a:latin typeface="Arial" charset="0"/>
        <a:ea typeface="MS PGothic" pitchFamily="34" charset="-128"/>
        <a:cs typeface="+mn-cs"/>
      </a:defRPr>
    </a:lvl3pPr>
    <a:lvl4pPr marL="1371600" algn="l" rtl="0" eaLnBrk="0" fontAlgn="base" hangingPunct="0">
      <a:spcBef>
        <a:spcPct val="30000"/>
      </a:spcBef>
      <a:spcAft>
        <a:spcPct val="0"/>
      </a:spcAft>
      <a:defRPr sz="1200" kern="1200">
        <a:solidFill>
          <a:schemeClr val="tx1"/>
        </a:solidFill>
        <a:latin typeface="Arial" charset="0"/>
        <a:ea typeface="MS PGothic" pitchFamily="34" charset="-128"/>
        <a:cs typeface="+mn-cs"/>
      </a:defRPr>
    </a:lvl4pPr>
    <a:lvl5pPr marL="1828800" algn="l" rtl="0" eaLnBrk="0" fontAlgn="base" hangingPunct="0">
      <a:spcBef>
        <a:spcPct val="30000"/>
      </a:spcBef>
      <a:spcAft>
        <a:spcPct val="0"/>
      </a:spcAft>
      <a:defRPr sz="1200" kern="1200">
        <a:solidFill>
          <a:schemeClr val="tx1"/>
        </a:solidFill>
        <a:latin typeface="Arial" charset="0"/>
        <a:ea typeface="MS PGothic" pitchFamily="34"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38563663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38563663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7546328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22617313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35839470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29341551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35965924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40867931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23273439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jpeg"/><Relationship Id="rId3" Type="http://schemas.openxmlformats.org/officeDocument/2006/relationships/image" Target="../media/image9.jpe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jpeg"/><Relationship Id="rId3" Type="http://schemas.openxmlformats.org/officeDocument/2006/relationships/image" Target="../media/image9.jpe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jpeg"/><Relationship Id="rId3" Type="http://schemas.openxmlformats.org/officeDocument/2006/relationships/image" Target="../media/image9.jpe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jpe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jpe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 Id="rId3" Type="http://schemas.openxmlformats.org/officeDocument/2006/relationships/image" Target="../media/image2.jpe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 Id="rId3" Type="http://schemas.openxmlformats.org/officeDocument/2006/relationships/image" Target="../media/image2.jpe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eg"/><Relationship Id="rId3" Type="http://schemas.openxmlformats.org/officeDocument/2006/relationships/image" Target="../media/image2.jpe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eg"/><Relationship Id="rId3" Type="http://schemas.openxmlformats.org/officeDocument/2006/relationships/image" Target="../media/image2.jpe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eg"/><Relationship Id="rId3" Type="http://schemas.openxmlformats.org/officeDocument/2006/relationships/image" Target="../media/image2.jpe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eg"/><Relationship Id="rId3" Type="http://schemas.openxmlformats.org/officeDocument/2006/relationships/image" Target="../media/image9.jpe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jpeg"/><Relationship Id="rId3" Type="http://schemas.openxmlformats.org/officeDocument/2006/relationships/image" Target="../media/image9.jpe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eg"/><Relationship Id="rId3" Type="http://schemas.openxmlformats.org/officeDocument/2006/relationships/image" Target="../media/image9.jpe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macro-chapt-1">
    <p:spTree>
      <p:nvGrpSpPr>
        <p:cNvPr id="1" name=""/>
        <p:cNvGrpSpPr/>
        <p:nvPr/>
      </p:nvGrpSpPr>
      <p:grpSpPr>
        <a:xfrm>
          <a:off x="0" y="0"/>
          <a:ext cx="0" cy="0"/>
          <a:chOff x="0" y="0"/>
          <a:chExt cx="0" cy="0"/>
        </a:xfrm>
      </p:grpSpPr>
      <p:sp>
        <p:nvSpPr>
          <p:cNvPr id="7" name="Titre 6"/>
          <p:cNvSpPr>
            <a:spLocks noGrp="1"/>
          </p:cNvSpPr>
          <p:nvPr>
            <p:ph type="title"/>
          </p:nvPr>
        </p:nvSpPr>
        <p:spPr>
          <a:xfrm>
            <a:off x="1857355" y="199767"/>
            <a:ext cx="5572165" cy="1157531"/>
          </a:xfrm>
        </p:spPr>
        <p:txBody>
          <a:bodyPr/>
          <a:lstStyle/>
          <a:p>
            <a:r>
              <a:rPr lang="fr-FR" dirty="0" smtClean="0"/>
              <a:t>Cliquez pour modifier le style du titre</a:t>
            </a:r>
            <a:endParaRPr lang="fr-CA" dirty="0"/>
          </a:p>
        </p:txBody>
      </p:sp>
      <p:sp>
        <p:nvSpPr>
          <p:cNvPr id="11" name="Espace réservé du texte 10"/>
          <p:cNvSpPr>
            <a:spLocks noGrp="1"/>
          </p:cNvSpPr>
          <p:nvPr>
            <p:ph type="body" sz="quarter" idx="13"/>
          </p:nvPr>
        </p:nvSpPr>
        <p:spPr>
          <a:xfrm>
            <a:off x="7421526" y="407338"/>
            <a:ext cx="1552353" cy="1000125"/>
          </a:xfrm>
        </p:spPr>
        <p:txBody>
          <a:bodyPr/>
          <a:lstStyle>
            <a:lvl1pPr algn="ctr">
              <a:defRPr sz="5500">
                <a:solidFill>
                  <a:schemeClr val="bg1"/>
                </a:solidFill>
              </a:defRPr>
            </a:lvl1pPr>
          </a:lstStyle>
          <a:p>
            <a:pPr lvl="0"/>
            <a:r>
              <a:rPr lang="fr-FR" dirty="0" err="1" smtClean="0"/>
              <a:t>Cli</a:t>
            </a:r>
            <a:endParaRPr lang="fr-FR" dirty="0" smtClean="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102940"/>
            <a:ext cx="9144000" cy="762000"/>
          </a:xfrm>
          <a:prstGeom prst="rect">
            <a:avLst/>
          </a:prstGeom>
        </p:spPr>
      </p:pic>
      <p:sp>
        <p:nvSpPr>
          <p:cNvPr id="9" name="Espace réservé du numéro de diapositive 5"/>
          <p:cNvSpPr>
            <a:spLocks noGrp="1"/>
          </p:cNvSpPr>
          <p:nvPr>
            <p:ph type="sldNum" sz="quarter" idx="4"/>
          </p:nvPr>
        </p:nvSpPr>
        <p:spPr>
          <a:xfrm>
            <a:off x="8643966" y="6522662"/>
            <a:ext cx="432000" cy="406800"/>
          </a:xfrm>
          <a:prstGeom prst="rect">
            <a:avLst/>
          </a:prstGeom>
        </p:spPr>
        <p:txBody>
          <a:bodyPr anchor="ctr" anchorCtr="0"/>
          <a:lstStyle>
            <a:lvl1pPr algn="r">
              <a:defRPr sz="1000" b="1">
                <a:solidFill>
                  <a:srgbClr val="4D4126"/>
                </a:solidFill>
              </a:defRPr>
            </a:lvl1pPr>
          </a:lstStyle>
          <a:p>
            <a:pPr>
              <a:defRPr/>
            </a:pPr>
            <a:fld id="{437E8A14-D642-4221-8302-C4B33561F905}" type="slidenum">
              <a:rPr lang="fr-CA" smtClean="0"/>
              <a:pPr>
                <a:defRPr/>
              </a:pPr>
              <a:t>‹#›</a:t>
            </a:fld>
            <a:endParaRPr lang="fr-CA" dirty="0"/>
          </a:p>
        </p:txBody>
      </p:sp>
      <p:sp>
        <p:nvSpPr>
          <p:cNvPr id="10" name="Espace réservé du contenu 9"/>
          <p:cNvSpPr>
            <a:spLocks noGrp="1"/>
          </p:cNvSpPr>
          <p:nvPr>
            <p:ph sz="quarter" idx="12"/>
          </p:nvPr>
        </p:nvSpPr>
        <p:spPr>
          <a:xfrm>
            <a:off x="110945" y="1643050"/>
            <a:ext cx="8610780" cy="4449775"/>
          </a:xfrm>
        </p:spPr>
        <p:txBody>
          <a:bodyPr/>
          <a:lstStyle>
            <a:lvl1pPr>
              <a:buClrTx/>
              <a:defRPr>
                <a:solidFill>
                  <a:schemeClr val="tx1"/>
                </a:solidFill>
              </a:defRPr>
            </a:lvl1pPr>
            <a:lvl2pPr>
              <a:buClrTx/>
              <a:buFont typeface="Arial" pitchFamily="34" charset="0"/>
              <a:buChar char="•"/>
              <a:defRPr>
                <a:solidFill>
                  <a:schemeClr val="tx1"/>
                </a:solidFill>
              </a:defRPr>
            </a:lvl2pPr>
            <a:lvl3pPr>
              <a:buClrTx/>
              <a:buFont typeface="Arial" pitchFamily="34" charset="0"/>
              <a:buChar char="•"/>
              <a:defRPr>
                <a:solidFill>
                  <a:schemeClr val="tx1"/>
                </a:solidFill>
              </a:defRPr>
            </a:lvl3pPr>
            <a:lvl4pPr>
              <a:buClrTx/>
              <a:buFont typeface="Arial" pitchFamily="34" charset="0"/>
              <a:buChar char="•"/>
              <a:defRPr>
                <a:solidFill>
                  <a:schemeClr val="tx1"/>
                </a:solidFill>
              </a:defRPr>
            </a:lvl4pPr>
            <a:lvl5pPr>
              <a:buClrTx/>
              <a:buFont typeface="Arial" pitchFamily="34" charset="0"/>
              <a:buChar char="•"/>
              <a:defRPr>
                <a:solidFill>
                  <a:schemeClr val="tx1"/>
                </a:solidFill>
              </a:defRPr>
            </a:lvl5pPr>
          </a:lstStyle>
          <a:p>
            <a:pPr lvl="0"/>
            <a:r>
              <a:rPr lang="fr-FR" dirty="0" smtClean="0"/>
              <a:t>Cliquez pour modifier les styles du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CA" dirty="0"/>
          </a:p>
        </p:txBody>
      </p:sp>
      <p:sp>
        <p:nvSpPr>
          <p:cNvPr id="14" name="ZoneTexte 5"/>
          <p:cNvSpPr txBox="1">
            <a:spLocks noChangeArrowheads="1"/>
          </p:cNvSpPr>
          <p:nvPr userDrawn="1"/>
        </p:nvSpPr>
        <p:spPr bwMode="auto">
          <a:xfrm>
            <a:off x="5836814" y="6655878"/>
            <a:ext cx="2868093" cy="146194"/>
          </a:xfrm>
          <a:prstGeom prst="rect">
            <a:avLst/>
          </a:prstGeom>
          <a:noFill/>
          <a:ln>
            <a:noFill/>
          </a:ln>
          <a:extLst/>
        </p:spPr>
        <p:txBody>
          <a:bodyPr wrap="none" tIns="0" bIns="0">
            <a:spAutoFit/>
          </a:bodyPr>
          <a:lstStyle/>
          <a:p>
            <a:pPr algn="r">
              <a:defRPr/>
            </a:pPr>
            <a:r>
              <a:rPr lang="fr-FR" sz="950" b="0" spc="50" baseline="0" dirty="0" smtClean="0">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rPr>
              <a:t>Reproduction interdite © Groupe Modulo Inc.</a:t>
            </a:r>
            <a:endParaRPr lang="fr-FR" sz="950" b="0" spc="50" baseline="0" dirty="0">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12" name="ZoneTexte 5"/>
          <p:cNvSpPr txBox="1">
            <a:spLocks noChangeArrowheads="1"/>
          </p:cNvSpPr>
          <p:nvPr userDrawn="1"/>
        </p:nvSpPr>
        <p:spPr bwMode="auto">
          <a:xfrm>
            <a:off x="1979712" y="6655878"/>
            <a:ext cx="767646" cy="146194"/>
          </a:xfrm>
          <a:prstGeom prst="rect">
            <a:avLst/>
          </a:prstGeom>
          <a:noFill/>
          <a:ln>
            <a:noFill/>
          </a:ln>
          <a:extLst/>
        </p:spPr>
        <p:txBody>
          <a:bodyPr wrap="none" tIns="0" bIns="0">
            <a:spAutoFit/>
          </a:bodyPr>
          <a:lstStyle/>
          <a:p>
            <a:pPr algn="l">
              <a:defRPr/>
            </a:pPr>
            <a:r>
              <a:rPr lang="fr-FR" sz="900" b="0" spc="50" baseline="0" dirty="0" smtClean="0">
                <a:solidFill>
                  <a:schemeClr val="bg2">
                    <a:lumMod val="2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 2</a:t>
            </a:r>
            <a:r>
              <a:rPr lang="fr-FR" sz="950" b="0" spc="50" baseline="25000" dirty="0" smtClean="0">
                <a:solidFill>
                  <a:schemeClr val="bg2">
                    <a:lumMod val="2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e</a:t>
            </a:r>
            <a:r>
              <a:rPr lang="fr-FR" sz="950" b="0" spc="50" baseline="0" dirty="0" smtClean="0">
                <a:solidFill>
                  <a:schemeClr val="bg2">
                    <a:lumMod val="2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 </a:t>
            </a:r>
            <a:r>
              <a:rPr lang="fr-FR" sz="900" b="0" spc="50" baseline="0" dirty="0" smtClean="0">
                <a:solidFill>
                  <a:schemeClr val="bg2">
                    <a:lumMod val="2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édition</a:t>
            </a:r>
            <a:endParaRPr lang="fr-FR" sz="900" b="0" spc="50" baseline="0" dirty="0">
              <a:solidFill>
                <a:schemeClr val="bg2">
                  <a:lumMod val="25000"/>
                </a:schemeClr>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icro-inter-2">
    <p:spTree>
      <p:nvGrpSpPr>
        <p:cNvPr id="1" name=""/>
        <p:cNvGrpSpPr/>
        <p:nvPr/>
      </p:nvGrpSpPr>
      <p:grpSpPr>
        <a:xfrm>
          <a:off x="0" y="0"/>
          <a:ext cx="0" cy="0"/>
          <a:chOff x="0" y="0"/>
          <a:chExt cx="0" cy="0"/>
        </a:xfrm>
      </p:grpSpPr>
      <p:pic>
        <p:nvPicPr>
          <p:cNvPr id="5" name="Image 4" descr="6215_montage_PPT_macro-micro_01_macro-2.jpg"/>
          <p:cNvPicPr>
            <a:picLocks noChangeAspect="1"/>
          </p:cNvPicPr>
          <p:nvPr userDrawn="1"/>
        </p:nvPicPr>
        <p:blipFill>
          <a:blip r:embed="rId2" cstate="print"/>
          <a:stretch>
            <a:fillRect/>
          </a:stretch>
        </p:blipFill>
        <p:spPr>
          <a:xfrm>
            <a:off x="0" y="0"/>
            <a:ext cx="9144000" cy="6858000"/>
          </a:xfrm>
          <a:prstGeom prst="rect">
            <a:avLst/>
          </a:prstGeom>
        </p:spPr>
      </p:pic>
      <p:sp>
        <p:nvSpPr>
          <p:cNvPr id="7" name="Titre 6"/>
          <p:cNvSpPr>
            <a:spLocks noGrp="1"/>
          </p:cNvSpPr>
          <p:nvPr>
            <p:ph type="title"/>
          </p:nvPr>
        </p:nvSpPr>
        <p:spPr>
          <a:xfrm>
            <a:off x="1857355" y="199767"/>
            <a:ext cx="6864370" cy="1157531"/>
          </a:xfrm>
        </p:spPr>
        <p:txBody>
          <a:bodyPr/>
          <a:lstStyle/>
          <a:p>
            <a:r>
              <a:rPr lang="fr-FR" dirty="0" smtClean="0"/>
              <a:t>Cliquez pour modifier le style du titre</a:t>
            </a:r>
            <a:endParaRPr lang="fr-CA" dirty="0"/>
          </a:p>
        </p:txBody>
      </p:sp>
      <p:sp>
        <p:nvSpPr>
          <p:cNvPr id="10" name="Espace réservé du contenu 9"/>
          <p:cNvSpPr>
            <a:spLocks noGrp="1"/>
          </p:cNvSpPr>
          <p:nvPr>
            <p:ph sz="quarter" idx="12"/>
          </p:nvPr>
        </p:nvSpPr>
        <p:spPr>
          <a:xfrm>
            <a:off x="110945" y="1643050"/>
            <a:ext cx="8610780" cy="4449775"/>
          </a:xfrm>
        </p:spPr>
        <p:txBody>
          <a:bodyPr/>
          <a:lstStyle>
            <a:lvl1pPr>
              <a:buClrTx/>
              <a:defRPr>
                <a:solidFill>
                  <a:schemeClr val="tx1"/>
                </a:solidFill>
              </a:defRPr>
            </a:lvl1pPr>
            <a:lvl2pPr>
              <a:buClrTx/>
              <a:buFont typeface="Arial" pitchFamily="34" charset="0"/>
              <a:buChar char="•"/>
              <a:defRPr>
                <a:solidFill>
                  <a:schemeClr val="tx1"/>
                </a:solidFill>
              </a:defRPr>
            </a:lvl2pPr>
            <a:lvl3pPr>
              <a:buClrTx/>
              <a:buFont typeface="Arial" pitchFamily="34" charset="0"/>
              <a:buChar char="•"/>
              <a:defRPr>
                <a:solidFill>
                  <a:schemeClr val="tx1"/>
                </a:solidFill>
              </a:defRPr>
            </a:lvl3pPr>
            <a:lvl4pPr>
              <a:buClrTx/>
              <a:buFont typeface="Arial" pitchFamily="34" charset="0"/>
              <a:buChar char="•"/>
              <a:defRPr>
                <a:solidFill>
                  <a:schemeClr val="tx1"/>
                </a:solidFill>
              </a:defRPr>
            </a:lvl4pPr>
            <a:lvl5pPr>
              <a:buClrTx/>
              <a:buFont typeface="Arial" pitchFamily="34" charset="0"/>
              <a:buChar char="•"/>
              <a:defRPr>
                <a:solidFill>
                  <a:schemeClr val="tx1"/>
                </a:solidFill>
              </a:defRPr>
            </a:lvl5pPr>
          </a:lstStyle>
          <a:p>
            <a:pPr lvl="0"/>
            <a:r>
              <a:rPr lang="fr-FR" dirty="0" smtClean="0"/>
              <a:t>Cliquez pour modifier les styles du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CA" dirty="0"/>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6117227"/>
            <a:ext cx="9144000" cy="733425"/>
          </a:xfrm>
          <a:prstGeom prst="rect">
            <a:avLst/>
          </a:prstGeom>
        </p:spPr>
      </p:pic>
      <p:sp>
        <p:nvSpPr>
          <p:cNvPr id="9" name="Espace réservé du numéro de diapositive 5"/>
          <p:cNvSpPr>
            <a:spLocks noGrp="1"/>
          </p:cNvSpPr>
          <p:nvPr>
            <p:ph type="sldNum" sz="quarter" idx="4"/>
          </p:nvPr>
        </p:nvSpPr>
        <p:spPr>
          <a:xfrm>
            <a:off x="8643966" y="6522662"/>
            <a:ext cx="432000" cy="406800"/>
          </a:xfrm>
          <a:prstGeom prst="rect">
            <a:avLst/>
          </a:prstGeom>
        </p:spPr>
        <p:txBody>
          <a:bodyPr anchor="ctr" anchorCtr="0"/>
          <a:lstStyle>
            <a:lvl1pPr algn="r">
              <a:defRPr sz="1000" b="1">
                <a:solidFill>
                  <a:srgbClr val="3C4745"/>
                </a:solidFill>
              </a:defRPr>
            </a:lvl1pPr>
          </a:lstStyle>
          <a:p>
            <a:pPr>
              <a:defRPr/>
            </a:pPr>
            <a:fld id="{437E8A14-D642-4221-8302-C4B33561F905}" type="slidenum">
              <a:rPr lang="fr-CA" smtClean="0"/>
              <a:pPr>
                <a:defRPr/>
              </a:pPr>
              <a:t>‹#›</a:t>
            </a:fld>
            <a:endParaRPr lang="fr-CA" dirty="0"/>
          </a:p>
        </p:txBody>
      </p:sp>
      <p:sp>
        <p:nvSpPr>
          <p:cNvPr id="13" name="ZoneTexte 5"/>
          <p:cNvSpPr txBox="1">
            <a:spLocks noChangeArrowheads="1"/>
          </p:cNvSpPr>
          <p:nvPr userDrawn="1"/>
        </p:nvSpPr>
        <p:spPr bwMode="auto">
          <a:xfrm>
            <a:off x="5836814" y="6655878"/>
            <a:ext cx="2868093" cy="146194"/>
          </a:xfrm>
          <a:prstGeom prst="rect">
            <a:avLst/>
          </a:prstGeom>
          <a:noFill/>
          <a:ln>
            <a:noFill/>
          </a:ln>
          <a:extLst/>
        </p:spPr>
        <p:txBody>
          <a:bodyPr wrap="none" tIns="0" bIns="0">
            <a:spAutoFit/>
          </a:bodyPr>
          <a:lstStyle/>
          <a:p>
            <a:pPr algn="r">
              <a:defRPr/>
            </a:pPr>
            <a:r>
              <a:rPr lang="fr-FR" sz="950" b="0" spc="50" baseline="0" dirty="0" smtClean="0">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rPr>
              <a:t>Reproduction interdite © Groupe Modulo Inc.</a:t>
            </a:r>
            <a:endParaRPr lang="fr-FR" sz="950" b="0" spc="50" baseline="0" dirty="0">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11" name="ZoneTexte 5"/>
          <p:cNvSpPr txBox="1">
            <a:spLocks noChangeArrowheads="1"/>
          </p:cNvSpPr>
          <p:nvPr userDrawn="1"/>
        </p:nvSpPr>
        <p:spPr bwMode="auto">
          <a:xfrm>
            <a:off x="1979712" y="6655878"/>
            <a:ext cx="767646" cy="146194"/>
          </a:xfrm>
          <a:prstGeom prst="rect">
            <a:avLst/>
          </a:prstGeom>
          <a:noFill/>
          <a:ln>
            <a:noFill/>
          </a:ln>
          <a:extLst/>
        </p:spPr>
        <p:txBody>
          <a:bodyPr wrap="none" tIns="0" bIns="0">
            <a:spAutoFit/>
          </a:bodyPr>
          <a:lstStyle/>
          <a:p>
            <a:pPr algn="l">
              <a:defRPr/>
            </a:pPr>
            <a:r>
              <a:rPr lang="fr-FR" sz="900" b="0" spc="50" baseline="0" dirty="0" smtClean="0">
                <a:solidFill>
                  <a:schemeClr val="bg2">
                    <a:lumMod val="2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 2</a:t>
            </a:r>
            <a:r>
              <a:rPr lang="fr-FR" sz="950" b="0" spc="50" baseline="25000" dirty="0" smtClean="0">
                <a:solidFill>
                  <a:schemeClr val="bg2">
                    <a:lumMod val="2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e</a:t>
            </a:r>
            <a:r>
              <a:rPr lang="fr-FR" sz="950" b="0" spc="50" baseline="0" dirty="0" smtClean="0">
                <a:solidFill>
                  <a:schemeClr val="bg2">
                    <a:lumMod val="2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 </a:t>
            </a:r>
            <a:r>
              <a:rPr lang="fr-FR" sz="900" b="0" spc="50" baseline="0" dirty="0" smtClean="0">
                <a:solidFill>
                  <a:schemeClr val="bg2">
                    <a:lumMod val="2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édition</a:t>
            </a:r>
            <a:endParaRPr lang="fr-FR" sz="900" b="0" spc="50" baseline="0" dirty="0">
              <a:solidFill>
                <a:schemeClr val="bg2">
                  <a:lumMod val="25000"/>
                </a:schemeClr>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micro-chapt-3">
    <p:spTree>
      <p:nvGrpSpPr>
        <p:cNvPr id="1" name=""/>
        <p:cNvGrpSpPr/>
        <p:nvPr/>
      </p:nvGrpSpPr>
      <p:grpSpPr>
        <a:xfrm>
          <a:off x="0" y="0"/>
          <a:ext cx="0" cy="0"/>
          <a:chOff x="0" y="0"/>
          <a:chExt cx="0" cy="0"/>
        </a:xfrm>
      </p:grpSpPr>
      <p:pic>
        <p:nvPicPr>
          <p:cNvPr id="5" name="Image 4" descr="6215_montage_PPT_macro-micro_01_macro-2.jpg"/>
          <p:cNvPicPr>
            <a:picLocks noChangeAspect="1"/>
          </p:cNvPicPr>
          <p:nvPr userDrawn="1"/>
        </p:nvPicPr>
        <p:blipFill>
          <a:blip r:embed="rId2" cstate="print"/>
          <a:stretch>
            <a:fillRect/>
          </a:stretch>
        </p:blipFill>
        <p:spPr>
          <a:xfrm>
            <a:off x="0" y="0"/>
            <a:ext cx="9144000" cy="6858000"/>
          </a:xfrm>
          <a:prstGeom prst="rect">
            <a:avLst/>
          </a:prstGeom>
        </p:spPr>
      </p:pic>
      <p:sp>
        <p:nvSpPr>
          <p:cNvPr id="7" name="Titre 6"/>
          <p:cNvSpPr>
            <a:spLocks noGrp="1"/>
          </p:cNvSpPr>
          <p:nvPr>
            <p:ph type="title"/>
          </p:nvPr>
        </p:nvSpPr>
        <p:spPr>
          <a:xfrm>
            <a:off x="1857355" y="199767"/>
            <a:ext cx="5572165" cy="1157531"/>
          </a:xfrm>
        </p:spPr>
        <p:txBody>
          <a:bodyPr/>
          <a:lstStyle/>
          <a:p>
            <a:r>
              <a:rPr lang="fr-FR" dirty="0" smtClean="0"/>
              <a:t>Cliquez pour modifier le style du titre</a:t>
            </a:r>
            <a:endParaRPr lang="fr-CA" dirty="0"/>
          </a:p>
        </p:txBody>
      </p:sp>
      <p:sp>
        <p:nvSpPr>
          <p:cNvPr id="10" name="Espace réservé du contenu 9"/>
          <p:cNvSpPr>
            <a:spLocks noGrp="1"/>
          </p:cNvSpPr>
          <p:nvPr>
            <p:ph sz="quarter" idx="12"/>
          </p:nvPr>
        </p:nvSpPr>
        <p:spPr>
          <a:xfrm>
            <a:off x="110945" y="1643050"/>
            <a:ext cx="8610780" cy="4449775"/>
          </a:xfrm>
        </p:spPr>
        <p:txBody>
          <a:bodyPr/>
          <a:lstStyle>
            <a:lvl1pPr>
              <a:buClrTx/>
              <a:defRPr>
                <a:solidFill>
                  <a:schemeClr val="tx1"/>
                </a:solidFill>
              </a:defRPr>
            </a:lvl1pPr>
            <a:lvl2pPr>
              <a:buClrTx/>
              <a:buFont typeface="Arial" pitchFamily="34" charset="0"/>
              <a:buChar char="•"/>
              <a:defRPr>
                <a:solidFill>
                  <a:schemeClr val="tx1"/>
                </a:solidFill>
              </a:defRPr>
            </a:lvl2pPr>
            <a:lvl3pPr>
              <a:buClrTx/>
              <a:buFont typeface="Arial" pitchFamily="34" charset="0"/>
              <a:buChar char="•"/>
              <a:defRPr>
                <a:solidFill>
                  <a:schemeClr val="tx1"/>
                </a:solidFill>
              </a:defRPr>
            </a:lvl3pPr>
            <a:lvl4pPr>
              <a:buClrTx/>
              <a:buFont typeface="Arial" pitchFamily="34" charset="0"/>
              <a:buChar char="•"/>
              <a:defRPr>
                <a:solidFill>
                  <a:schemeClr val="tx1"/>
                </a:solidFill>
              </a:defRPr>
            </a:lvl4pPr>
            <a:lvl5pPr>
              <a:buClrTx/>
              <a:buFont typeface="Arial" pitchFamily="34" charset="0"/>
              <a:buChar char="•"/>
              <a:defRPr>
                <a:solidFill>
                  <a:schemeClr val="tx1"/>
                </a:solidFill>
              </a:defRPr>
            </a:lvl5pPr>
          </a:lstStyle>
          <a:p>
            <a:pPr lvl="0"/>
            <a:r>
              <a:rPr lang="fr-FR" dirty="0" smtClean="0"/>
              <a:t>Cliquez pour modifier les styles du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CA" dirty="0"/>
          </a:p>
        </p:txBody>
      </p:sp>
      <p:sp>
        <p:nvSpPr>
          <p:cNvPr id="6" name="Espace réservé du texte 10"/>
          <p:cNvSpPr>
            <a:spLocks noGrp="1"/>
          </p:cNvSpPr>
          <p:nvPr>
            <p:ph type="body" sz="quarter" idx="13"/>
          </p:nvPr>
        </p:nvSpPr>
        <p:spPr>
          <a:xfrm>
            <a:off x="7421526" y="407338"/>
            <a:ext cx="1552353" cy="1000125"/>
          </a:xfrm>
        </p:spPr>
        <p:txBody>
          <a:bodyPr/>
          <a:lstStyle>
            <a:lvl1pPr algn="ctr">
              <a:defRPr sz="5500">
                <a:solidFill>
                  <a:schemeClr val="bg1"/>
                </a:solidFill>
              </a:defRPr>
            </a:lvl1pPr>
          </a:lstStyle>
          <a:p>
            <a:pPr lvl="0"/>
            <a:r>
              <a:rPr lang="fr-FR" dirty="0" err="1" smtClean="0"/>
              <a:t>Cli</a:t>
            </a:r>
            <a:endParaRPr lang="fr-FR" dirty="0" smtClean="0"/>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6117227"/>
            <a:ext cx="9144000" cy="733425"/>
          </a:xfrm>
          <a:prstGeom prst="rect">
            <a:avLst/>
          </a:prstGeom>
        </p:spPr>
      </p:pic>
      <p:sp>
        <p:nvSpPr>
          <p:cNvPr id="9" name="Espace réservé du numéro de diapositive 5"/>
          <p:cNvSpPr>
            <a:spLocks noGrp="1"/>
          </p:cNvSpPr>
          <p:nvPr>
            <p:ph type="sldNum" sz="quarter" idx="4"/>
          </p:nvPr>
        </p:nvSpPr>
        <p:spPr>
          <a:xfrm>
            <a:off x="8643966" y="6522662"/>
            <a:ext cx="432000" cy="406800"/>
          </a:xfrm>
          <a:prstGeom prst="rect">
            <a:avLst/>
          </a:prstGeom>
        </p:spPr>
        <p:txBody>
          <a:bodyPr anchor="ctr" anchorCtr="0"/>
          <a:lstStyle>
            <a:lvl1pPr algn="r">
              <a:defRPr sz="1000" b="1">
                <a:solidFill>
                  <a:srgbClr val="3C4745"/>
                </a:solidFill>
              </a:defRPr>
            </a:lvl1pPr>
          </a:lstStyle>
          <a:p>
            <a:pPr>
              <a:defRPr/>
            </a:pPr>
            <a:fld id="{437E8A14-D642-4221-8302-C4B33561F905}" type="slidenum">
              <a:rPr lang="fr-CA" smtClean="0"/>
              <a:pPr>
                <a:defRPr/>
              </a:pPr>
              <a:t>‹#›</a:t>
            </a:fld>
            <a:endParaRPr lang="fr-CA" dirty="0"/>
          </a:p>
        </p:txBody>
      </p:sp>
      <p:sp>
        <p:nvSpPr>
          <p:cNvPr id="11" name="ZoneTexte 5"/>
          <p:cNvSpPr txBox="1">
            <a:spLocks noChangeArrowheads="1"/>
          </p:cNvSpPr>
          <p:nvPr userDrawn="1"/>
        </p:nvSpPr>
        <p:spPr bwMode="auto">
          <a:xfrm>
            <a:off x="5836814" y="6655878"/>
            <a:ext cx="2868093" cy="146194"/>
          </a:xfrm>
          <a:prstGeom prst="rect">
            <a:avLst/>
          </a:prstGeom>
          <a:noFill/>
          <a:ln>
            <a:noFill/>
          </a:ln>
          <a:extLst/>
        </p:spPr>
        <p:txBody>
          <a:bodyPr wrap="none" tIns="0" bIns="0">
            <a:spAutoFit/>
          </a:bodyPr>
          <a:lstStyle/>
          <a:p>
            <a:pPr algn="r">
              <a:defRPr/>
            </a:pPr>
            <a:r>
              <a:rPr lang="fr-FR" sz="950" b="0" spc="50" baseline="0" dirty="0" smtClean="0">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rPr>
              <a:t>Reproduction interdite © Groupe Modulo Inc.</a:t>
            </a:r>
            <a:endParaRPr lang="fr-FR" sz="950" b="0" spc="50" baseline="0" dirty="0">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12" name="ZoneTexte 5"/>
          <p:cNvSpPr txBox="1">
            <a:spLocks noChangeArrowheads="1"/>
          </p:cNvSpPr>
          <p:nvPr userDrawn="1"/>
        </p:nvSpPr>
        <p:spPr bwMode="auto">
          <a:xfrm>
            <a:off x="1979712" y="6655878"/>
            <a:ext cx="767646" cy="146194"/>
          </a:xfrm>
          <a:prstGeom prst="rect">
            <a:avLst/>
          </a:prstGeom>
          <a:noFill/>
          <a:ln>
            <a:noFill/>
          </a:ln>
          <a:extLst/>
        </p:spPr>
        <p:txBody>
          <a:bodyPr wrap="none" tIns="0" bIns="0">
            <a:spAutoFit/>
          </a:bodyPr>
          <a:lstStyle/>
          <a:p>
            <a:pPr algn="l">
              <a:defRPr/>
            </a:pPr>
            <a:r>
              <a:rPr lang="fr-FR" sz="900" b="0" spc="50" baseline="0" dirty="0" smtClean="0">
                <a:solidFill>
                  <a:schemeClr val="bg2">
                    <a:lumMod val="2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 2</a:t>
            </a:r>
            <a:r>
              <a:rPr lang="fr-FR" sz="950" b="0" spc="50" baseline="25000" dirty="0" smtClean="0">
                <a:solidFill>
                  <a:schemeClr val="bg2">
                    <a:lumMod val="2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e</a:t>
            </a:r>
            <a:r>
              <a:rPr lang="fr-FR" sz="950" b="0" spc="50" baseline="0" dirty="0" smtClean="0">
                <a:solidFill>
                  <a:schemeClr val="bg2">
                    <a:lumMod val="2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 </a:t>
            </a:r>
            <a:r>
              <a:rPr lang="fr-FR" sz="900" b="0" spc="50" baseline="0" dirty="0" smtClean="0">
                <a:solidFill>
                  <a:schemeClr val="bg2">
                    <a:lumMod val="2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édition</a:t>
            </a:r>
            <a:endParaRPr lang="fr-FR" sz="900" b="0" spc="50" baseline="0" dirty="0">
              <a:solidFill>
                <a:schemeClr val="bg2">
                  <a:lumMod val="25000"/>
                </a:schemeClr>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micro-inter-3">
    <p:spTree>
      <p:nvGrpSpPr>
        <p:cNvPr id="1" name=""/>
        <p:cNvGrpSpPr/>
        <p:nvPr/>
      </p:nvGrpSpPr>
      <p:grpSpPr>
        <a:xfrm>
          <a:off x="0" y="0"/>
          <a:ext cx="0" cy="0"/>
          <a:chOff x="0" y="0"/>
          <a:chExt cx="0" cy="0"/>
        </a:xfrm>
      </p:grpSpPr>
      <p:pic>
        <p:nvPicPr>
          <p:cNvPr id="5" name="Image 4" descr="6215_montage_PPT_macro-micro_01_macro-2.jpg"/>
          <p:cNvPicPr>
            <a:picLocks noChangeAspect="1"/>
          </p:cNvPicPr>
          <p:nvPr userDrawn="1"/>
        </p:nvPicPr>
        <p:blipFill>
          <a:blip r:embed="rId2" cstate="print"/>
          <a:stretch>
            <a:fillRect/>
          </a:stretch>
        </p:blipFill>
        <p:spPr>
          <a:xfrm>
            <a:off x="0" y="0"/>
            <a:ext cx="9144000" cy="6858000"/>
          </a:xfrm>
          <a:prstGeom prst="rect">
            <a:avLst/>
          </a:prstGeom>
        </p:spPr>
      </p:pic>
      <p:sp>
        <p:nvSpPr>
          <p:cNvPr id="7" name="Titre 6"/>
          <p:cNvSpPr>
            <a:spLocks noGrp="1"/>
          </p:cNvSpPr>
          <p:nvPr>
            <p:ph type="title"/>
          </p:nvPr>
        </p:nvSpPr>
        <p:spPr>
          <a:xfrm>
            <a:off x="1857355" y="199767"/>
            <a:ext cx="6864370" cy="1157531"/>
          </a:xfrm>
        </p:spPr>
        <p:txBody>
          <a:bodyPr/>
          <a:lstStyle/>
          <a:p>
            <a:r>
              <a:rPr lang="fr-FR" dirty="0" smtClean="0"/>
              <a:t>Cliquez pour modifier le style du titre</a:t>
            </a:r>
            <a:endParaRPr lang="fr-CA" dirty="0"/>
          </a:p>
        </p:txBody>
      </p:sp>
      <p:sp>
        <p:nvSpPr>
          <p:cNvPr id="10" name="Espace réservé du contenu 9"/>
          <p:cNvSpPr>
            <a:spLocks noGrp="1"/>
          </p:cNvSpPr>
          <p:nvPr>
            <p:ph sz="quarter" idx="12"/>
          </p:nvPr>
        </p:nvSpPr>
        <p:spPr>
          <a:xfrm>
            <a:off x="110945" y="1643050"/>
            <a:ext cx="8610780" cy="4449775"/>
          </a:xfrm>
        </p:spPr>
        <p:txBody>
          <a:bodyPr/>
          <a:lstStyle>
            <a:lvl1pPr>
              <a:buClrTx/>
              <a:defRPr>
                <a:solidFill>
                  <a:schemeClr val="tx1"/>
                </a:solidFill>
              </a:defRPr>
            </a:lvl1pPr>
            <a:lvl2pPr>
              <a:buClrTx/>
              <a:buFont typeface="Arial" pitchFamily="34" charset="0"/>
              <a:buChar char="•"/>
              <a:defRPr>
                <a:solidFill>
                  <a:schemeClr val="tx1"/>
                </a:solidFill>
              </a:defRPr>
            </a:lvl2pPr>
            <a:lvl3pPr>
              <a:buClrTx/>
              <a:buFont typeface="Arial" pitchFamily="34" charset="0"/>
              <a:buChar char="•"/>
              <a:defRPr>
                <a:solidFill>
                  <a:schemeClr val="tx1"/>
                </a:solidFill>
              </a:defRPr>
            </a:lvl3pPr>
            <a:lvl4pPr>
              <a:buClrTx/>
              <a:buFont typeface="Arial" pitchFamily="34" charset="0"/>
              <a:buChar char="•"/>
              <a:defRPr>
                <a:solidFill>
                  <a:schemeClr val="tx1"/>
                </a:solidFill>
              </a:defRPr>
            </a:lvl4pPr>
            <a:lvl5pPr>
              <a:buClrTx/>
              <a:buFont typeface="Arial" pitchFamily="34" charset="0"/>
              <a:buChar char="•"/>
              <a:defRPr>
                <a:solidFill>
                  <a:schemeClr val="tx1"/>
                </a:solidFill>
              </a:defRPr>
            </a:lvl5pPr>
          </a:lstStyle>
          <a:p>
            <a:pPr lvl="0"/>
            <a:r>
              <a:rPr lang="fr-FR" dirty="0" smtClean="0"/>
              <a:t>Cliquez pour modifier les styles du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CA" dirty="0"/>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6117227"/>
            <a:ext cx="9144000" cy="733425"/>
          </a:xfrm>
          <a:prstGeom prst="rect">
            <a:avLst/>
          </a:prstGeom>
        </p:spPr>
      </p:pic>
      <p:sp>
        <p:nvSpPr>
          <p:cNvPr id="9" name="Espace réservé du numéro de diapositive 5"/>
          <p:cNvSpPr>
            <a:spLocks noGrp="1"/>
          </p:cNvSpPr>
          <p:nvPr>
            <p:ph type="sldNum" sz="quarter" idx="4"/>
          </p:nvPr>
        </p:nvSpPr>
        <p:spPr>
          <a:xfrm>
            <a:off x="8643966" y="6522662"/>
            <a:ext cx="432000" cy="406800"/>
          </a:xfrm>
          <a:prstGeom prst="rect">
            <a:avLst/>
          </a:prstGeom>
        </p:spPr>
        <p:txBody>
          <a:bodyPr anchor="ctr" anchorCtr="0"/>
          <a:lstStyle>
            <a:lvl1pPr algn="r">
              <a:defRPr sz="1000" b="1">
                <a:solidFill>
                  <a:srgbClr val="3C4745"/>
                </a:solidFill>
              </a:defRPr>
            </a:lvl1pPr>
          </a:lstStyle>
          <a:p>
            <a:pPr>
              <a:defRPr/>
            </a:pPr>
            <a:fld id="{437E8A14-D642-4221-8302-C4B33561F905}" type="slidenum">
              <a:rPr lang="fr-CA" smtClean="0"/>
              <a:pPr>
                <a:defRPr/>
              </a:pPr>
              <a:t>‹#›</a:t>
            </a:fld>
            <a:endParaRPr lang="fr-CA" dirty="0"/>
          </a:p>
        </p:txBody>
      </p:sp>
      <p:sp>
        <p:nvSpPr>
          <p:cNvPr id="13" name="ZoneTexte 5"/>
          <p:cNvSpPr txBox="1">
            <a:spLocks noChangeArrowheads="1"/>
          </p:cNvSpPr>
          <p:nvPr userDrawn="1"/>
        </p:nvSpPr>
        <p:spPr bwMode="auto">
          <a:xfrm>
            <a:off x="5836814" y="6655878"/>
            <a:ext cx="2868093" cy="146194"/>
          </a:xfrm>
          <a:prstGeom prst="rect">
            <a:avLst/>
          </a:prstGeom>
          <a:noFill/>
          <a:ln>
            <a:noFill/>
          </a:ln>
          <a:extLst/>
        </p:spPr>
        <p:txBody>
          <a:bodyPr wrap="none" tIns="0" bIns="0">
            <a:spAutoFit/>
          </a:bodyPr>
          <a:lstStyle/>
          <a:p>
            <a:pPr algn="r">
              <a:defRPr/>
            </a:pPr>
            <a:r>
              <a:rPr lang="fr-FR" sz="950" b="0" spc="50" baseline="0" dirty="0" smtClean="0">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rPr>
              <a:t>Reproduction interdite © Groupe Modulo Inc.</a:t>
            </a:r>
            <a:endParaRPr lang="fr-FR" sz="950" b="0" spc="50" baseline="0" dirty="0">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11" name="ZoneTexte 5"/>
          <p:cNvSpPr txBox="1">
            <a:spLocks noChangeArrowheads="1"/>
          </p:cNvSpPr>
          <p:nvPr userDrawn="1"/>
        </p:nvSpPr>
        <p:spPr bwMode="auto">
          <a:xfrm>
            <a:off x="1979712" y="6655878"/>
            <a:ext cx="767646" cy="146194"/>
          </a:xfrm>
          <a:prstGeom prst="rect">
            <a:avLst/>
          </a:prstGeom>
          <a:noFill/>
          <a:ln>
            <a:noFill/>
          </a:ln>
          <a:extLst/>
        </p:spPr>
        <p:txBody>
          <a:bodyPr wrap="none" tIns="0" bIns="0">
            <a:spAutoFit/>
          </a:bodyPr>
          <a:lstStyle/>
          <a:p>
            <a:pPr algn="l">
              <a:defRPr/>
            </a:pPr>
            <a:r>
              <a:rPr lang="fr-FR" sz="900" b="0" spc="50" baseline="0" dirty="0" smtClean="0">
                <a:solidFill>
                  <a:schemeClr val="bg2">
                    <a:lumMod val="2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 2</a:t>
            </a:r>
            <a:r>
              <a:rPr lang="fr-FR" sz="950" b="0" spc="50" baseline="25000" dirty="0" smtClean="0">
                <a:solidFill>
                  <a:schemeClr val="bg2">
                    <a:lumMod val="2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e</a:t>
            </a:r>
            <a:r>
              <a:rPr lang="fr-FR" sz="950" b="0" spc="50" baseline="0" dirty="0" smtClean="0">
                <a:solidFill>
                  <a:schemeClr val="bg2">
                    <a:lumMod val="2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 </a:t>
            </a:r>
            <a:r>
              <a:rPr lang="fr-FR" sz="900" b="0" spc="50" baseline="0" dirty="0" smtClean="0">
                <a:solidFill>
                  <a:schemeClr val="bg2">
                    <a:lumMod val="2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édition</a:t>
            </a:r>
            <a:endParaRPr lang="fr-FR" sz="900" b="0" spc="50" baseline="0" dirty="0">
              <a:solidFill>
                <a:schemeClr val="bg2">
                  <a:lumMod val="25000"/>
                </a:schemeClr>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iapositive de titre">
    <p:spTree>
      <p:nvGrpSpPr>
        <p:cNvPr id="1" name=""/>
        <p:cNvGrpSpPr/>
        <p:nvPr/>
      </p:nvGrpSpPr>
      <p:grpSpPr>
        <a:xfrm>
          <a:off x="0" y="0"/>
          <a:ext cx="0" cy="0"/>
          <a:chOff x="0" y="0"/>
          <a:chExt cx="0" cy="0"/>
        </a:xfrm>
      </p:grpSpPr>
      <p:pic>
        <p:nvPicPr>
          <p:cNvPr id="3" name="Imag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Diapositive de titre">
    <p:spTree>
      <p:nvGrpSpPr>
        <p:cNvPr id="1" name=""/>
        <p:cNvGrpSpPr/>
        <p:nvPr/>
      </p:nvGrpSpPr>
      <p:grpSpPr>
        <a:xfrm>
          <a:off x="0" y="0"/>
          <a:ext cx="0" cy="0"/>
          <a:chOff x="0" y="0"/>
          <a:chExt cx="0" cy="0"/>
        </a:xfrm>
      </p:grpSpPr>
      <p:pic>
        <p:nvPicPr>
          <p:cNvPr id="3" name="Imag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acro-inter-1">
    <p:spTree>
      <p:nvGrpSpPr>
        <p:cNvPr id="1" name=""/>
        <p:cNvGrpSpPr/>
        <p:nvPr/>
      </p:nvGrpSpPr>
      <p:grpSpPr>
        <a:xfrm>
          <a:off x="0" y="0"/>
          <a:ext cx="0" cy="0"/>
          <a:chOff x="0" y="0"/>
          <a:chExt cx="0" cy="0"/>
        </a:xfrm>
      </p:grpSpPr>
      <p:pic>
        <p:nvPicPr>
          <p:cNvPr id="5" name="Image 4" descr="6215_montage_PPT_macro-micro_inter_macro-1.jpg"/>
          <p:cNvPicPr>
            <a:picLocks noChangeAspect="1"/>
          </p:cNvPicPr>
          <p:nvPr userDrawn="1"/>
        </p:nvPicPr>
        <p:blipFill>
          <a:blip r:embed="rId2" cstate="print"/>
          <a:stretch>
            <a:fillRect/>
          </a:stretch>
        </p:blipFill>
        <p:spPr>
          <a:xfrm>
            <a:off x="0" y="0"/>
            <a:ext cx="9144000" cy="6858000"/>
          </a:xfrm>
          <a:prstGeom prst="rect">
            <a:avLst/>
          </a:prstGeom>
        </p:spPr>
      </p:pic>
      <p:sp>
        <p:nvSpPr>
          <p:cNvPr id="7" name="Titre 6"/>
          <p:cNvSpPr>
            <a:spLocks noGrp="1"/>
          </p:cNvSpPr>
          <p:nvPr>
            <p:ph type="title"/>
          </p:nvPr>
        </p:nvSpPr>
        <p:spPr>
          <a:xfrm>
            <a:off x="1857355" y="199767"/>
            <a:ext cx="6864370" cy="1157531"/>
          </a:xfrm>
        </p:spPr>
        <p:txBody>
          <a:bodyPr/>
          <a:lstStyle/>
          <a:p>
            <a:r>
              <a:rPr lang="fr-FR" dirty="0" smtClean="0"/>
              <a:t>Cliquez pour modifier le style du titre</a:t>
            </a:r>
            <a:endParaRPr lang="fr-CA" dirty="0"/>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6102940"/>
            <a:ext cx="9144000" cy="762000"/>
          </a:xfrm>
          <a:prstGeom prst="rect">
            <a:avLst/>
          </a:prstGeom>
        </p:spPr>
      </p:pic>
      <p:sp>
        <p:nvSpPr>
          <p:cNvPr id="9" name="Espace réservé du numéro de diapositive 5"/>
          <p:cNvSpPr>
            <a:spLocks noGrp="1"/>
          </p:cNvSpPr>
          <p:nvPr>
            <p:ph type="sldNum" sz="quarter" idx="4"/>
          </p:nvPr>
        </p:nvSpPr>
        <p:spPr>
          <a:xfrm>
            <a:off x="8643966" y="6522662"/>
            <a:ext cx="432000" cy="406800"/>
          </a:xfrm>
          <a:prstGeom prst="rect">
            <a:avLst/>
          </a:prstGeom>
        </p:spPr>
        <p:txBody>
          <a:bodyPr anchor="ctr" anchorCtr="0"/>
          <a:lstStyle>
            <a:lvl1pPr algn="r">
              <a:defRPr sz="1000" b="1">
                <a:solidFill>
                  <a:srgbClr val="4D4126"/>
                </a:solidFill>
              </a:defRPr>
            </a:lvl1pPr>
          </a:lstStyle>
          <a:p>
            <a:pPr>
              <a:defRPr/>
            </a:pPr>
            <a:fld id="{437E8A14-D642-4221-8302-C4B33561F905}" type="slidenum">
              <a:rPr lang="fr-CA" smtClean="0"/>
              <a:pPr>
                <a:defRPr/>
              </a:pPr>
              <a:t>‹#›</a:t>
            </a:fld>
            <a:endParaRPr lang="fr-CA" dirty="0"/>
          </a:p>
        </p:txBody>
      </p:sp>
      <p:sp>
        <p:nvSpPr>
          <p:cNvPr id="10" name="Espace réservé du contenu 9"/>
          <p:cNvSpPr>
            <a:spLocks noGrp="1"/>
          </p:cNvSpPr>
          <p:nvPr>
            <p:ph sz="quarter" idx="12"/>
          </p:nvPr>
        </p:nvSpPr>
        <p:spPr>
          <a:xfrm>
            <a:off x="110945" y="1643050"/>
            <a:ext cx="8610780" cy="4449775"/>
          </a:xfrm>
        </p:spPr>
        <p:txBody>
          <a:bodyPr/>
          <a:lstStyle>
            <a:lvl1pPr>
              <a:buClrTx/>
              <a:defRPr>
                <a:solidFill>
                  <a:schemeClr val="tx1"/>
                </a:solidFill>
              </a:defRPr>
            </a:lvl1pPr>
            <a:lvl2pPr>
              <a:buClrTx/>
              <a:buFont typeface="Arial" pitchFamily="34" charset="0"/>
              <a:buChar char="•"/>
              <a:defRPr>
                <a:solidFill>
                  <a:schemeClr val="tx1"/>
                </a:solidFill>
              </a:defRPr>
            </a:lvl2pPr>
            <a:lvl3pPr>
              <a:buClrTx/>
              <a:buFont typeface="Arial" pitchFamily="34" charset="0"/>
              <a:buChar char="•"/>
              <a:defRPr>
                <a:solidFill>
                  <a:schemeClr val="tx1"/>
                </a:solidFill>
              </a:defRPr>
            </a:lvl3pPr>
            <a:lvl4pPr>
              <a:buClrTx/>
              <a:buFont typeface="Arial" pitchFamily="34" charset="0"/>
              <a:buChar char="•"/>
              <a:defRPr>
                <a:solidFill>
                  <a:schemeClr val="tx1"/>
                </a:solidFill>
              </a:defRPr>
            </a:lvl4pPr>
            <a:lvl5pPr>
              <a:buClrTx/>
              <a:buFont typeface="Arial" pitchFamily="34" charset="0"/>
              <a:buChar char="•"/>
              <a:defRPr>
                <a:solidFill>
                  <a:schemeClr val="tx1"/>
                </a:solidFill>
              </a:defRPr>
            </a:lvl5pPr>
          </a:lstStyle>
          <a:p>
            <a:pPr lvl="0"/>
            <a:r>
              <a:rPr lang="fr-FR" dirty="0" smtClean="0"/>
              <a:t>Cliquez pour modifier les styles du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CA" dirty="0"/>
          </a:p>
        </p:txBody>
      </p:sp>
      <p:sp>
        <p:nvSpPr>
          <p:cNvPr id="13" name="ZoneTexte 5"/>
          <p:cNvSpPr txBox="1">
            <a:spLocks noChangeArrowheads="1"/>
          </p:cNvSpPr>
          <p:nvPr userDrawn="1"/>
        </p:nvSpPr>
        <p:spPr bwMode="auto">
          <a:xfrm>
            <a:off x="5836814" y="6655878"/>
            <a:ext cx="2868093" cy="146194"/>
          </a:xfrm>
          <a:prstGeom prst="rect">
            <a:avLst/>
          </a:prstGeom>
          <a:noFill/>
          <a:ln>
            <a:noFill/>
          </a:ln>
          <a:extLst/>
        </p:spPr>
        <p:txBody>
          <a:bodyPr wrap="none" tIns="0" bIns="0">
            <a:spAutoFit/>
          </a:bodyPr>
          <a:lstStyle/>
          <a:p>
            <a:pPr algn="r">
              <a:defRPr/>
            </a:pPr>
            <a:r>
              <a:rPr lang="fr-FR" sz="950" b="0" spc="50" baseline="0" dirty="0" smtClean="0">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rPr>
              <a:t>Reproduction interdite © Groupe Modulo Inc.</a:t>
            </a:r>
            <a:endParaRPr lang="fr-FR" sz="950" b="0" spc="50" baseline="0" dirty="0">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11" name="ZoneTexte 5"/>
          <p:cNvSpPr txBox="1">
            <a:spLocks noChangeArrowheads="1"/>
          </p:cNvSpPr>
          <p:nvPr userDrawn="1"/>
        </p:nvSpPr>
        <p:spPr bwMode="auto">
          <a:xfrm>
            <a:off x="1979712" y="6655878"/>
            <a:ext cx="767646" cy="146194"/>
          </a:xfrm>
          <a:prstGeom prst="rect">
            <a:avLst/>
          </a:prstGeom>
          <a:noFill/>
          <a:ln>
            <a:noFill/>
          </a:ln>
          <a:extLst/>
        </p:spPr>
        <p:txBody>
          <a:bodyPr wrap="none" tIns="0" bIns="0">
            <a:spAutoFit/>
          </a:bodyPr>
          <a:lstStyle/>
          <a:p>
            <a:pPr algn="l">
              <a:defRPr/>
            </a:pPr>
            <a:r>
              <a:rPr lang="fr-FR" sz="900" b="0" spc="50" baseline="0" dirty="0" smtClean="0">
                <a:solidFill>
                  <a:schemeClr val="bg2">
                    <a:lumMod val="2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 2</a:t>
            </a:r>
            <a:r>
              <a:rPr lang="fr-FR" sz="950" b="0" spc="50" baseline="25000" dirty="0" smtClean="0">
                <a:solidFill>
                  <a:schemeClr val="bg2">
                    <a:lumMod val="2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e</a:t>
            </a:r>
            <a:r>
              <a:rPr lang="fr-FR" sz="950" b="0" spc="50" baseline="0" dirty="0" smtClean="0">
                <a:solidFill>
                  <a:schemeClr val="bg2">
                    <a:lumMod val="2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 </a:t>
            </a:r>
            <a:r>
              <a:rPr lang="fr-FR" sz="900" b="0" spc="50" baseline="0" dirty="0" smtClean="0">
                <a:solidFill>
                  <a:schemeClr val="bg2">
                    <a:lumMod val="2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édition</a:t>
            </a:r>
            <a:endParaRPr lang="fr-FR" sz="900" b="0" spc="50" baseline="0" dirty="0">
              <a:solidFill>
                <a:schemeClr val="bg2">
                  <a:lumMod val="25000"/>
                </a:schemeClr>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macro-chapt-2">
    <p:spTree>
      <p:nvGrpSpPr>
        <p:cNvPr id="1" name=""/>
        <p:cNvGrpSpPr/>
        <p:nvPr/>
      </p:nvGrpSpPr>
      <p:grpSpPr>
        <a:xfrm>
          <a:off x="0" y="0"/>
          <a:ext cx="0" cy="0"/>
          <a:chOff x="0" y="0"/>
          <a:chExt cx="0" cy="0"/>
        </a:xfrm>
      </p:grpSpPr>
      <p:pic>
        <p:nvPicPr>
          <p:cNvPr id="5" name="Image 4" descr="6215_montage_PPT_macro-micro_01_macro-2.jpg"/>
          <p:cNvPicPr>
            <a:picLocks noChangeAspect="1"/>
          </p:cNvPicPr>
          <p:nvPr userDrawn="1"/>
        </p:nvPicPr>
        <p:blipFill>
          <a:blip r:embed="rId2" cstate="print"/>
          <a:stretch>
            <a:fillRect/>
          </a:stretch>
        </p:blipFill>
        <p:spPr>
          <a:xfrm>
            <a:off x="0" y="0"/>
            <a:ext cx="9144000" cy="6858000"/>
          </a:xfrm>
          <a:prstGeom prst="rect">
            <a:avLst/>
          </a:prstGeom>
        </p:spPr>
      </p:pic>
      <p:sp>
        <p:nvSpPr>
          <p:cNvPr id="7" name="Titre 6"/>
          <p:cNvSpPr>
            <a:spLocks noGrp="1"/>
          </p:cNvSpPr>
          <p:nvPr>
            <p:ph type="title"/>
          </p:nvPr>
        </p:nvSpPr>
        <p:spPr>
          <a:xfrm>
            <a:off x="1857355" y="199767"/>
            <a:ext cx="5572165" cy="1157531"/>
          </a:xfrm>
        </p:spPr>
        <p:txBody>
          <a:bodyPr/>
          <a:lstStyle/>
          <a:p>
            <a:r>
              <a:rPr lang="fr-FR" dirty="0" smtClean="0"/>
              <a:t>Cliquez pour modifier le style du titre</a:t>
            </a:r>
            <a:endParaRPr lang="fr-CA" dirty="0"/>
          </a:p>
        </p:txBody>
      </p:sp>
      <p:sp>
        <p:nvSpPr>
          <p:cNvPr id="6" name="Espace réservé du texte 10"/>
          <p:cNvSpPr>
            <a:spLocks noGrp="1"/>
          </p:cNvSpPr>
          <p:nvPr>
            <p:ph type="body" sz="quarter" idx="13"/>
          </p:nvPr>
        </p:nvSpPr>
        <p:spPr>
          <a:xfrm>
            <a:off x="7421526" y="407338"/>
            <a:ext cx="1552353" cy="1000125"/>
          </a:xfrm>
        </p:spPr>
        <p:txBody>
          <a:bodyPr/>
          <a:lstStyle>
            <a:lvl1pPr algn="ctr">
              <a:defRPr sz="5500">
                <a:solidFill>
                  <a:schemeClr val="bg1"/>
                </a:solidFill>
              </a:defRPr>
            </a:lvl1pPr>
          </a:lstStyle>
          <a:p>
            <a:pPr lvl="0"/>
            <a:r>
              <a:rPr lang="fr-FR" dirty="0" err="1" smtClean="0"/>
              <a:t>Cli</a:t>
            </a:r>
            <a:endParaRPr lang="fr-FR" dirty="0" smtClean="0"/>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6102940"/>
            <a:ext cx="9144000" cy="762000"/>
          </a:xfrm>
          <a:prstGeom prst="rect">
            <a:avLst/>
          </a:prstGeom>
        </p:spPr>
      </p:pic>
      <p:sp>
        <p:nvSpPr>
          <p:cNvPr id="9" name="Espace réservé du numéro de diapositive 5"/>
          <p:cNvSpPr>
            <a:spLocks noGrp="1"/>
          </p:cNvSpPr>
          <p:nvPr>
            <p:ph type="sldNum" sz="quarter" idx="4"/>
          </p:nvPr>
        </p:nvSpPr>
        <p:spPr>
          <a:xfrm>
            <a:off x="8643966" y="6522662"/>
            <a:ext cx="432000" cy="406800"/>
          </a:xfrm>
          <a:prstGeom prst="rect">
            <a:avLst/>
          </a:prstGeom>
        </p:spPr>
        <p:txBody>
          <a:bodyPr anchor="ctr" anchorCtr="0"/>
          <a:lstStyle>
            <a:lvl1pPr algn="r">
              <a:defRPr sz="1000" b="1">
                <a:solidFill>
                  <a:srgbClr val="4D4126"/>
                </a:solidFill>
              </a:defRPr>
            </a:lvl1pPr>
          </a:lstStyle>
          <a:p>
            <a:pPr>
              <a:defRPr/>
            </a:pPr>
            <a:fld id="{437E8A14-D642-4221-8302-C4B33561F905}" type="slidenum">
              <a:rPr lang="fr-CA" smtClean="0"/>
              <a:pPr>
                <a:defRPr/>
              </a:pPr>
              <a:t>‹#›</a:t>
            </a:fld>
            <a:endParaRPr lang="fr-CA" dirty="0"/>
          </a:p>
        </p:txBody>
      </p:sp>
      <p:sp>
        <p:nvSpPr>
          <p:cNvPr id="10" name="Espace réservé du contenu 9"/>
          <p:cNvSpPr>
            <a:spLocks noGrp="1"/>
          </p:cNvSpPr>
          <p:nvPr>
            <p:ph sz="quarter" idx="12"/>
          </p:nvPr>
        </p:nvSpPr>
        <p:spPr>
          <a:xfrm>
            <a:off x="110945" y="1643050"/>
            <a:ext cx="8610780" cy="4449775"/>
          </a:xfrm>
        </p:spPr>
        <p:txBody>
          <a:bodyPr/>
          <a:lstStyle>
            <a:lvl1pPr>
              <a:buClrTx/>
              <a:defRPr>
                <a:solidFill>
                  <a:schemeClr val="tx1"/>
                </a:solidFill>
              </a:defRPr>
            </a:lvl1pPr>
            <a:lvl2pPr>
              <a:buClrTx/>
              <a:buFont typeface="Arial" pitchFamily="34" charset="0"/>
              <a:buChar char="•"/>
              <a:defRPr>
                <a:solidFill>
                  <a:schemeClr val="tx1"/>
                </a:solidFill>
              </a:defRPr>
            </a:lvl2pPr>
            <a:lvl3pPr>
              <a:buClrTx/>
              <a:buFont typeface="Arial" pitchFamily="34" charset="0"/>
              <a:buChar char="•"/>
              <a:defRPr>
                <a:solidFill>
                  <a:schemeClr val="tx1"/>
                </a:solidFill>
              </a:defRPr>
            </a:lvl3pPr>
            <a:lvl4pPr>
              <a:buClrTx/>
              <a:buFont typeface="Arial" pitchFamily="34" charset="0"/>
              <a:buChar char="•"/>
              <a:defRPr>
                <a:solidFill>
                  <a:schemeClr val="tx1"/>
                </a:solidFill>
              </a:defRPr>
            </a:lvl4pPr>
            <a:lvl5pPr>
              <a:buClrTx/>
              <a:buFont typeface="Arial" pitchFamily="34" charset="0"/>
              <a:buChar char="•"/>
              <a:defRPr>
                <a:solidFill>
                  <a:schemeClr val="tx1"/>
                </a:solidFill>
              </a:defRPr>
            </a:lvl5pPr>
          </a:lstStyle>
          <a:p>
            <a:pPr lvl="0"/>
            <a:r>
              <a:rPr lang="fr-FR" dirty="0" smtClean="0"/>
              <a:t>Cliquez pour modifier les styles du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CA" dirty="0"/>
          </a:p>
        </p:txBody>
      </p:sp>
      <p:sp>
        <p:nvSpPr>
          <p:cNvPr id="11" name="ZoneTexte 5"/>
          <p:cNvSpPr txBox="1">
            <a:spLocks noChangeArrowheads="1"/>
          </p:cNvSpPr>
          <p:nvPr userDrawn="1"/>
        </p:nvSpPr>
        <p:spPr bwMode="auto">
          <a:xfrm>
            <a:off x="5836814" y="6655878"/>
            <a:ext cx="2868093" cy="146194"/>
          </a:xfrm>
          <a:prstGeom prst="rect">
            <a:avLst/>
          </a:prstGeom>
          <a:noFill/>
          <a:ln>
            <a:noFill/>
          </a:ln>
          <a:extLst/>
        </p:spPr>
        <p:txBody>
          <a:bodyPr wrap="none" tIns="0" bIns="0">
            <a:spAutoFit/>
          </a:bodyPr>
          <a:lstStyle/>
          <a:p>
            <a:pPr algn="r">
              <a:defRPr/>
            </a:pPr>
            <a:r>
              <a:rPr lang="fr-FR" sz="950" b="0" spc="50" baseline="0" dirty="0" smtClean="0">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rPr>
              <a:t>Reproduction interdite © Groupe Modulo Inc.</a:t>
            </a:r>
            <a:endParaRPr lang="fr-FR" sz="950" b="0" spc="50" baseline="0" dirty="0">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12" name="ZoneTexte 5"/>
          <p:cNvSpPr txBox="1">
            <a:spLocks noChangeArrowheads="1"/>
          </p:cNvSpPr>
          <p:nvPr userDrawn="1"/>
        </p:nvSpPr>
        <p:spPr bwMode="auto">
          <a:xfrm>
            <a:off x="1979712" y="6655878"/>
            <a:ext cx="767646" cy="146194"/>
          </a:xfrm>
          <a:prstGeom prst="rect">
            <a:avLst/>
          </a:prstGeom>
          <a:noFill/>
          <a:ln>
            <a:noFill/>
          </a:ln>
          <a:extLst/>
        </p:spPr>
        <p:txBody>
          <a:bodyPr wrap="none" tIns="0" bIns="0">
            <a:spAutoFit/>
          </a:bodyPr>
          <a:lstStyle/>
          <a:p>
            <a:pPr algn="l">
              <a:defRPr/>
            </a:pPr>
            <a:r>
              <a:rPr lang="fr-FR" sz="900" b="0" spc="50" baseline="0" dirty="0" smtClean="0">
                <a:solidFill>
                  <a:schemeClr val="bg2">
                    <a:lumMod val="2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 2</a:t>
            </a:r>
            <a:r>
              <a:rPr lang="fr-FR" sz="950" b="0" spc="50" baseline="25000" dirty="0" smtClean="0">
                <a:solidFill>
                  <a:schemeClr val="bg2">
                    <a:lumMod val="2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e</a:t>
            </a:r>
            <a:r>
              <a:rPr lang="fr-FR" sz="950" b="0" spc="50" baseline="0" dirty="0" smtClean="0">
                <a:solidFill>
                  <a:schemeClr val="bg2">
                    <a:lumMod val="2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 </a:t>
            </a:r>
            <a:r>
              <a:rPr lang="fr-FR" sz="900" b="0" spc="50" baseline="0" dirty="0" smtClean="0">
                <a:solidFill>
                  <a:schemeClr val="bg2">
                    <a:lumMod val="2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édition</a:t>
            </a:r>
            <a:endParaRPr lang="fr-FR" sz="900" b="0" spc="50" baseline="0" dirty="0">
              <a:solidFill>
                <a:schemeClr val="bg2">
                  <a:lumMod val="25000"/>
                </a:schemeClr>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macro-inter-2">
    <p:spTree>
      <p:nvGrpSpPr>
        <p:cNvPr id="1" name=""/>
        <p:cNvGrpSpPr/>
        <p:nvPr/>
      </p:nvGrpSpPr>
      <p:grpSpPr>
        <a:xfrm>
          <a:off x="0" y="0"/>
          <a:ext cx="0" cy="0"/>
          <a:chOff x="0" y="0"/>
          <a:chExt cx="0" cy="0"/>
        </a:xfrm>
      </p:grpSpPr>
      <p:pic>
        <p:nvPicPr>
          <p:cNvPr id="5" name="Image 4" descr="6215_montage_PPT_macro-micro_01_macro-2.jpg"/>
          <p:cNvPicPr>
            <a:picLocks noChangeAspect="1"/>
          </p:cNvPicPr>
          <p:nvPr userDrawn="1"/>
        </p:nvPicPr>
        <p:blipFill>
          <a:blip r:embed="rId2" cstate="print"/>
          <a:stretch>
            <a:fillRect/>
          </a:stretch>
        </p:blipFill>
        <p:spPr>
          <a:xfrm>
            <a:off x="0" y="0"/>
            <a:ext cx="9144000" cy="6858000"/>
          </a:xfrm>
          <a:prstGeom prst="rect">
            <a:avLst/>
          </a:prstGeom>
        </p:spPr>
      </p:pic>
      <p:sp>
        <p:nvSpPr>
          <p:cNvPr id="7" name="Titre 6"/>
          <p:cNvSpPr>
            <a:spLocks noGrp="1"/>
          </p:cNvSpPr>
          <p:nvPr>
            <p:ph type="title"/>
          </p:nvPr>
        </p:nvSpPr>
        <p:spPr>
          <a:xfrm>
            <a:off x="1857355" y="199767"/>
            <a:ext cx="6864370" cy="1157531"/>
          </a:xfrm>
        </p:spPr>
        <p:txBody>
          <a:bodyPr/>
          <a:lstStyle/>
          <a:p>
            <a:r>
              <a:rPr lang="fr-FR" dirty="0" smtClean="0"/>
              <a:t>Cliquez pour modifier le style du titre</a:t>
            </a:r>
            <a:endParaRPr lang="fr-CA" dirty="0"/>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6102940"/>
            <a:ext cx="9144000" cy="762000"/>
          </a:xfrm>
          <a:prstGeom prst="rect">
            <a:avLst/>
          </a:prstGeom>
        </p:spPr>
      </p:pic>
      <p:sp>
        <p:nvSpPr>
          <p:cNvPr id="9" name="Espace réservé du numéro de diapositive 5"/>
          <p:cNvSpPr>
            <a:spLocks noGrp="1"/>
          </p:cNvSpPr>
          <p:nvPr>
            <p:ph type="sldNum" sz="quarter" idx="4"/>
          </p:nvPr>
        </p:nvSpPr>
        <p:spPr>
          <a:xfrm>
            <a:off x="8643966" y="6522662"/>
            <a:ext cx="432000" cy="406800"/>
          </a:xfrm>
          <a:prstGeom prst="rect">
            <a:avLst/>
          </a:prstGeom>
        </p:spPr>
        <p:txBody>
          <a:bodyPr anchor="ctr" anchorCtr="0"/>
          <a:lstStyle>
            <a:lvl1pPr algn="r">
              <a:defRPr sz="1000" b="1">
                <a:solidFill>
                  <a:srgbClr val="4D4126"/>
                </a:solidFill>
              </a:defRPr>
            </a:lvl1pPr>
          </a:lstStyle>
          <a:p>
            <a:pPr>
              <a:defRPr/>
            </a:pPr>
            <a:fld id="{437E8A14-D642-4221-8302-C4B33561F905}" type="slidenum">
              <a:rPr lang="fr-CA" smtClean="0"/>
              <a:pPr>
                <a:defRPr/>
              </a:pPr>
              <a:t>‹#›</a:t>
            </a:fld>
            <a:endParaRPr lang="fr-CA" dirty="0"/>
          </a:p>
        </p:txBody>
      </p:sp>
      <p:sp>
        <p:nvSpPr>
          <p:cNvPr id="10" name="Espace réservé du contenu 9"/>
          <p:cNvSpPr>
            <a:spLocks noGrp="1"/>
          </p:cNvSpPr>
          <p:nvPr>
            <p:ph sz="quarter" idx="12"/>
          </p:nvPr>
        </p:nvSpPr>
        <p:spPr>
          <a:xfrm>
            <a:off x="110945" y="1643050"/>
            <a:ext cx="8610780" cy="4449775"/>
          </a:xfrm>
        </p:spPr>
        <p:txBody>
          <a:bodyPr/>
          <a:lstStyle>
            <a:lvl1pPr>
              <a:buClrTx/>
              <a:defRPr>
                <a:solidFill>
                  <a:schemeClr val="tx1"/>
                </a:solidFill>
              </a:defRPr>
            </a:lvl1pPr>
            <a:lvl2pPr>
              <a:buClrTx/>
              <a:buFont typeface="Arial" pitchFamily="34" charset="0"/>
              <a:buChar char="•"/>
              <a:defRPr>
                <a:solidFill>
                  <a:schemeClr val="tx1"/>
                </a:solidFill>
              </a:defRPr>
            </a:lvl2pPr>
            <a:lvl3pPr>
              <a:buClrTx/>
              <a:buFont typeface="Arial" pitchFamily="34" charset="0"/>
              <a:buChar char="•"/>
              <a:defRPr>
                <a:solidFill>
                  <a:schemeClr val="tx1"/>
                </a:solidFill>
              </a:defRPr>
            </a:lvl3pPr>
            <a:lvl4pPr>
              <a:buClrTx/>
              <a:buFont typeface="Arial" pitchFamily="34" charset="0"/>
              <a:buChar char="•"/>
              <a:defRPr>
                <a:solidFill>
                  <a:schemeClr val="tx1"/>
                </a:solidFill>
              </a:defRPr>
            </a:lvl4pPr>
            <a:lvl5pPr>
              <a:buClrTx/>
              <a:buFont typeface="Arial" pitchFamily="34" charset="0"/>
              <a:buChar char="•"/>
              <a:defRPr>
                <a:solidFill>
                  <a:schemeClr val="tx1"/>
                </a:solidFill>
              </a:defRPr>
            </a:lvl5pPr>
          </a:lstStyle>
          <a:p>
            <a:pPr lvl="0"/>
            <a:r>
              <a:rPr lang="fr-FR" dirty="0" smtClean="0"/>
              <a:t>Cliquez pour modifier les styles du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CA" dirty="0"/>
          </a:p>
        </p:txBody>
      </p:sp>
      <p:sp>
        <p:nvSpPr>
          <p:cNvPr id="13" name="ZoneTexte 5"/>
          <p:cNvSpPr txBox="1">
            <a:spLocks noChangeArrowheads="1"/>
          </p:cNvSpPr>
          <p:nvPr userDrawn="1"/>
        </p:nvSpPr>
        <p:spPr bwMode="auto">
          <a:xfrm>
            <a:off x="5836814" y="6655878"/>
            <a:ext cx="2868093" cy="146194"/>
          </a:xfrm>
          <a:prstGeom prst="rect">
            <a:avLst/>
          </a:prstGeom>
          <a:noFill/>
          <a:ln>
            <a:noFill/>
          </a:ln>
          <a:extLst/>
        </p:spPr>
        <p:txBody>
          <a:bodyPr wrap="none" tIns="0" bIns="0">
            <a:spAutoFit/>
          </a:bodyPr>
          <a:lstStyle/>
          <a:p>
            <a:pPr algn="r">
              <a:defRPr/>
            </a:pPr>
            <a:r>
              <a:rPr lang="fr-FR" sz="950" b="0" spc="50" baseline="0" dirty="0" smtClean="0">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rPr>
              <a:t>Reproduction interdite © Groupe Modulo Inc.</a:t>
            </a:r>
            <a:endParaRPr lang="fr-FR" sz="950" b="0" spc="50" baseline="0" dirty="0">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11" name="ZoneTexte 5"/>
          <p:cNvSpPr txBox="1">
            <a:spLocks noChangeArrowheads="1"/>
          </p:cNvSpPr>
          <p:nvPr userDrawn="1"/>
        </p:nvSpPr>
        <p:spPr bwMode="auto">
          <a:xfrm>
            <a:off x="1979712" y="6655878"/>
            <a:ext cx="767646" cy="146194"/>
          </a:xfrm>
          <a:prstGeom prst="rect">
            <a:avLst/>
          </a:prstGeom>
          <a:noFill/>
          <a:ln>
            <a:noFill/>
          </a:ln>
          <a:extLst/>
        </p:spPr>
        <p:txBody>
          <a:bodyPr wrap="none" tIns="0" bIns="0">
            <a:spAutoFit/>
          </a:bodyPr>
          <a:lstStyle/>
          <a:p>
            <a:pPr algn="l">
              <a:defRPr/>
            </a:pPr>
            <a:r>
              <a:rPr lang="fr-FR" sz="900" b="0" spc="50" baseline="0" dirty="0" smtClean="0">
                <a:solidFill>
                  <a:schemeClr val="bg2">
                    <a:lumMod val="2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 2</a:t>
            </a:r>
            <a:r>
              <a:rPr lang="fr-FR" sz="950" b="0" spc="50" baseline="25000" dirty="0" smtClean="0">
                <a:solidFill>
                  <a:schemeClr val="bg2">
                    <a:lumMod val="2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e</a:t>
            </a:r>
            <a:r>
              <a:rPr lang="fr-FR" sz="950" b="0" spc="50" baseline="0" dirty="0" smtClean="0">
                <a:solidFill>
                  <a:schemeClr val="bg2">
                    <a:lumMod val="2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 </a:t>
            </a:r>
            <a:r>
              <a:rPr lang="fr-FR" sz="900" b="0" spc="50" baseline="0" dirty="0" smtClean="0">
                <a:solidFill>
                  <a:schemeClr val="bg2">
                    <a:lumMod val="2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édition</a:t>
            </a:r>
            <a:endParaRPr lang="fr-FR" sz="900" b="0" spc="50" baseline="0" dirty="0">
              <a:solidFill>
                <a:schemeClr val="bg2">
                  <a:lumMod val="25000"/>
                </a:schemeClr>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macro-chapt-3">
    <p:spTree>
      <p:nvGrpSpPr>
        <p:cNvPr id="1" name=""/>
        <p:cNvGrpSpPr/>
        <p:nvPr/>
      </p:nvGrpSpPr>
      <p:grpSpPr>
        <a:xfrm>
          <a:off x="0" y="0"/>
          <a:ext cx="0" cy="0"/>
          <a:chOff x="0" y="0"/>
          <a:chExt cx="0" cy="0"/>
        </a:xfrm>
      </p:grpSpPr>
      <p:pic>
        <p:nvPicPr>
          <p:cNvPr id="5" name="Image 4" descr="6215_montage_PPT_macro-micro_01_macro-2.jpg"/>
          <p:cNvPicPr>
            <a:picLocks noChangeAspect="1"/>
          </p:cNvPicPr>
          <p:nvPr userDrawn="1"/>
        </p:nvPicPr>
        <p:blipFill>
          <a:blip r:embed="rId2" cstate="print"/>
          <a:stretch>
            <a:fillRect/>
          </a:stretch>
        </p:blipFill>
        <p:spPr>
          <a:xfrm>
            <a:off x="0" y="0"/>
            <a:ext cx="9144000" cy="6858000"/>
          </a:xfrm>
          <a:prstGeom prst="rect">
            <a:avLst/>
          </a:prstGeom>
        </p:spPr>
      </p:pic>
      <p:sp>
        <p:nvSpPr>
          <p:cNvPr id="7" name="Titre 6"/>
          <p:cNvSpPr>
            <a:spLocks noGrp="1"/>
          </p:cNvSpPr>
          <p:nvPr>
            <p:ph type="title"/>
          </p:nvPr>
        </p:nvSpPr>
        <p:spPr>
          <a:xfrm>
            <a:off x="1857355" y="199767"/>
            <a:ext cx="5572165" cy="1157531"/>
          </a:xfrm>
        </p:spPr>
        <p:txBody>
          <a:bodyPr/>
          <a:lstStyle/>
          <a:p>
            <a:r>
              <a:rPr lang="fr-FR" dirty="0" smtClean="0"/>
              <a:t>Cliquez pour modifier le style du titre</a:t>
            </a:r>
            <a:endParaRPr lang="fr-CA" dirty="0"/>
          </a:p>
        </p:txBody>
      </p:sp>
      <p:sp>
        <p:nvSpPr>
          <p:cNvPr id="6" name="Espace réservé du texte 10"/>
          <p:cNvSpPr>
            <a:spLocks noGrp="1"/>
          </p:cNvSpPr>
          <p:nvPr>
            <p:ph type="body" sz="quarter" idx="13"/>
          </p:nvPr>
        </p:nvSpPr>
        <p:spPr>
          <a:xfrm>
            <a:off x="7421526" y="407338"/>
            <a:ext cx="1552353" cy="1000125"/>
          </a:xfrm>
        </p:spPr>
        <p:txBody>
          <a:bodyPr/>
          <a:lstStyle>
            <a:lvl1pPr algn="ctr">
              <a:defRPr sz="5500">
                <a:solidFill>
                  <a:schemeClr val="bg1"/>
                </a:solidFill>
              </a:defRPr>
            </a:lvl1pPr>
          </a:lstStyle>
          <a:p>
            <a:pPr lvl="0"/>
            <a:r>
              <a:rPr lang="fr-FR" dirty="0" err="1" smtClean="0"/>
              <a:t>Cli</a:t>
            </a:r>
            <a:endParaRPr lang="fr-FR" dirty="0" smtClean="0"/>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6102940"/>
            <a:ext cx="9144000" cy="762000"/>
          </a:xfrm>
          <a:prstGeom prst="rect">
            <a:avLst/>
          </a:prstGeom>
        </p:spPr>
      </p:pic>
      <p:sp>
        <p:nvSpPr>
          <p:cNvPr id="9" name="Espace réservé du numéro de diapositive 5"/>
          <p:cNvSpPr>
            <a:spLocks noGrp="1"/>
          </p:cNvSpPr>
          <p:nvPr>
            <p:ph type="sldNum" sz="quarter" idx="4"/>
          </p:nvPr>
        </p:nvSpPr>
        <p:spPr>
          <a:xfrm>
            <a:off x="8643966" y="6522662"/>
            <a:ext cx="432000" cy="406800"/>
          </a:xfrm>
          <a:prstGeom prst="rect">
            <a:avLst/>
          </a:prstGeom>
        </p:spPr>
        <p:txBody>
          <a:bodyPr anchor="ctr" anchorCtr="0"/>
          <a:lstStyle>
            <a:lvl1pPr algn="r">
              <a:defRPr sz="1000" b="1">
                <a:solidFill>
                  <a:srgbClr val="4D4126"/>
                </a:solidFill>
              </a:defRPr>
            </a:lvl1pPr>
          </a:lstStyle>
          <a:p>
            <a:pPr>
              <a:defRPr/>
            </a:pPr>
            <a:fld id="{437E8A14-D642-4221-8302-C4B33561F905}" type="slidenum">
              <a:rPr lang="fr-CA" smtClean="0"/>
              <a:pPr>
                <a:defRPr/>
              </a:pPr>
              <a:t>‹#›</a:t>
            </a:fld>
            <a:endParaRPr lang="fr-CA" dirty="0"/>
          </a:p>
        </p:txBody>
      </p:sp>
      <p:sp>
        <p:nvSpPr>
          <p:cNvPr id="10" name="Espace réservé du contenu 9"/>
          <p:cNvSpPr>
            <a:spLocks noGrp="1"/>
          </p:cNvSpPr>
          <p:nvPr>
            <p:ph sz="quarter" idx="12"/>
          </p:nvPr>
        </p:nvSpPr>
        <p:spPr>
          <a:xfrm>
            <a:off x="110945" y="1643050"/>
            <a:ext cx="8610780" cy="4449775"/>
          </a:xfrm>
        </p:spPr>
        <p:txBody>
          <a:bodyPr/>
          <a:lstStyle>
            <a:lvl1pPr>
              <a:buClrTx/>
              <a:defRPr>
                <a:solidFill>
                  <a:schemeClr val="tx1"/>
                </a:solidFill>
              </a:defRPr>
            </a:lvl1pPr>
            <a:lvl2pPr>
              <a:buClrTx/>
              <a:buFont typeface="Arial" pitchFamily="34" charset="0"/>
              <a:buChar char="•"/>
              <a:defRPr>
                <a:solidFill>
                  <a:schemeClr val="tx1"/>
                </a:solidFill>
              </a:defRPr>
            </a:lvl2pPr>
            <a:lvl3pPr>
              <a:buClrTx/>
              <a:buFont typeface="Arial" pitchFamily="34" charset="0"/>
              <a:buChar char="•"/>
              <a:defRPr>
                <a:solidFill>
                  <a:schemeClr val="tx1"/>
                </a:solidFill>
              </a:defRPr>
            </a:lvl3pPr>
            <a:lvl4pPr>
              <a:buClrTx/>
              <a:buFont typeface="Arial" pitchFamily="34" charset="0"/>
              <a:buChar char="•"/>
              <a:defRPr>
                <a:solidFill>
                  <a:schemeClr val="tx1"/>
                </a:solidFill>
              </a:defRPr>
            </a:lvl4pPr>
            <a:lvl5pPr>
              <a:buClrTx/>
              <a:buFont typeface="Arial" pitchFamily="34" charset="0"/>
              <a:buChar char="•"/>
              <a:defRPr>
                <a:solidFill>
                  <a:schemeClr val="tx1"/>
                </a:solidFill>
              </a:defRPr>
            </a:lvl5pPr>
          </a:lstStyle>
          <a:p>
            <a:pPr lvl="0"/>
            <a:r>
              <a:rPr lang="fr-FR" dirty="0" smtClean="0"/>
              <a:t>Cliquez pour modifier les styles du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CA" dirty="0"/>
          </a:p>
        </p:txBody>
      </p:sp>
      <p:sp>
        <p:nvSpPr>
          <p:cNvPr id="11" name="ZoneTexte 5"/>
          <p:cNvSpPr txBox="1">
            <a:spLocks noChangeArrowheads="1"/>
          </p:cNvSpPr>
          <p:nvPr userDrawn="1"/>
        </p:nvSpPr>
        <p:spPr bwMode="auto">
          <a:xfrm>
            <a:off x="5836814" y="6655878"/>
            <a:ext cx="2868093" cy="146194"/>
          </a:xfrm>
          <a:prstGeom prst="rect">
            <a:avLst/>
          </a:prstGeom>
          <a:noFill/>
          <a:ln>
            <a:noFill/>
          </a:ln>
          <a:extLst/>
        </p:spPr>
        <p:txBody>
          <a:bodyPr wrap="none" tIns="0" bIns="0">
            <a:spAutoFit/>
          </a:bodyPr>
          <a:lstStyle/>
          <a:p>
            <a:pPr algn="r">
              <a:defRPr/>
            </a:pPr>
            <a:r>
              <a:rPr lang="fr-FR" sz="950" b="0" spc="50" baseline="0" dirty="0" smtClean="0">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rPr>
              <a:t>Reproduction interdite © Groupe Modulo Inc.</a:t>
            </a:r>
            <a:endParaRPr lang="fr-FR" sz="950" b="0" spc="50" baseline="0" dirty="0">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12" name="ZoneTexte 5"/>
          <p:cNvSpPr txBox="1">
            <a:spLocks noChangeArrowheads="1"/>
          </p:cNvSpPr>
          <p:nvPr userDrawn="1"/>
        </p:nvSpPr>
        <p:spPr bwMode="auto">
          <a:xfrm>
            <a:off x="1979712" y="6655878"/>
            <a:ext cx="767646" cy="146194"/>
          </a:xfrm>
          <a:prstGeom prst="rect">
            <a:avLst/>
          </a:prstGeom>
          <a:noFill/>
          <a:ln>
            <a:noFill/>
          </a:ln>
          <a:extLst/>
        </p:spPr>
        <p:txBody>
          <a:bodyPr wrap="none" tIns="0" bIns="0">
            <a:spAutoFit/>
          </a:bodyPr>
          <a:lstStyle/>
          <a:p>
            <a:pPr algn="l">
              <a:defRPr/>
            </a:pPr>
            <a:r>
              <a:rPr lang="fr-FR" sz="900" b="0" spc="50" baseline="0" dirty="0" smtClean="0">
                <a:solidFill>
                  <a:schemeClr val="bg2">
                    <a:lumMod val="2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 2</a:t>
            </a:r>
            <a:r>
              <a:rPr lang="fr-FR" sz="950" b="0" spc="50" baseline="25000" dirty="0" smtClean="0">
                <a:solidFill>
                  <a:schemeClr val="bg2">
                    <a:lumMod val="2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e</a:t>
            </a:r>
            <a:r>
              <a:rPr lang="fr-FR" sz="950" b="0" spc="50" baseline="0" dirty="0" smtClean="0">
                <a:solidFill>
                  <a:schemeClr val="bg2">
                    <a:lumMod val="2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 </a:t>
            </a:r>
            <a:r>
              <a:rPr lang="fr-FR" sz="900" b="0" spc="50" baseline="0" dirty="0" smtClean="0">
                <a:solidFill>
                  <a:schemeClr val="bg2">
                    <a:lumMod val="2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édition</a:t>
            </a:r>
            <a:endParaRPr lang="fr-FR" sz="900" b="0" spc="50" baseline="0" dirty="0">
              <a:solidFill>
                <a:schemeClr val="bg2">
                  <a:lumMod val="25000"/>
                </a:schemeClr>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macro-inter-3">
    <p:spTree>
      <p:nvGrpSpPr>
        <p:cNvPr id="1" name=""/>
        <p:cNvGrpSpPr/>
        <p:nvPr/>
      </p:nvGrpSpPr>
      <p:grpSpPr>
        <a:xfrm>
          <a:off x="0" y="0"/>
          <a:ext cx="0" cy="0"/>
          <a:chOff x="0" y="0"/>
          <a:chExt cx="0" cy="0"/>
        </a:xfrm>
      </p:grpSpPr>
      <p:pic>
        <p:nvPicPr>
          <p:cNvPr id="5" name="Image 4" descr="6215_montage_PPT_macro-micro_01_macro-2.jpg"/>
          <p:cNvPicPr>
            <a:picLocks noChangeAspect="1"/>
          </p:cNvPicPr>
          <p:nvPr userDrawn="1"/>
        </p:nvPicPr>
        <p:blipFill>
          <a:blip r:embed="rId2" cstate="print"/>
          <a:stretch>
            <a:fillRect/>
          </a:stretch>
        </p:blipFill>
        <p:spPr>
          <a:xfrm>
            <a:off x="0" y="0"/>
            <a:ext cx="9144000" cy="6858000"/>
          </a:xfrm>
          <a:prstGeom prst="rect">
            <a:avLst/>
          </a:prstGeom>
        </p:spPr>
      </p:pic>
      <p:sp>
        <p:nvSpPr>
          <p:cNvPr id="7" name="Titre 6"/>
          <p:cNvSpPr>
            <a:spLocks noGrp="1"/>
          </p:cNvSpPr>
          <p:nvPr>
            <p:ph type="title"/>
          </p:nvPr>
        </p:nvSpPr>
        <p:spPr>
          <a:xfrm>
            <a:off x="1857355" y="199767"/>
            <a:ext cx="6864370" cy="1157531"/>
          </a:xfrm>
        </p:spPr>
        <p:txBody>
          <a:bodyPr/>
          <a:lstStyle/>
          <a:p>
            <a:r>
              <a:rPr lang="fr-FR" dirty="0" smtClean="0"/>
              <a:t>Cliquez pour modifier le style du titre</a:t>
            </a:r>
            <a:endParaRPr lang="fr-CA" dirty="0"/>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6102940"/>
            <a:ext cx="9144000" cy="762000"/>
          </a:xfrm>
          <a:prstGeom prst="rect">
            <a:avLst/>
          </a:prstGeom>
        </p:spPr>
      </p:pic>
      <p:sp>
        <p:nvSpPr>
          <p:cNvPr id="9" name="Espace réservé du numéro de diapositive 5"/>
          <p:cNvSpPr>
            <a:spLocks noGrp="1"/>
          </p:cNvSpPr>
          <p:nvPr>
            <p:ph type="sldNum" sz="quarter" idx="4"/>
          </p:nvPr>
        </p:nvSpPr>
        <p:spPr>
          <a:xfrm>
            <a:off x="8643966" y="6522662"/>
            <a:ext cx="432000" cy="406800"/>
          </a:xfrm>
          <a:prstGeom prst="rect">
            <a:avLst/>
          </a:prstGeom>
        </p:spPr>
        <p:txBody>
          <a:bodyPr anchor="ctr" anchorCtr="0"/>
          <a:lstStyle>
            <a:lvl1pPr algn="r">
              <a:defRPr sz="1000" b="1">
                <a:solidFill>
                  <a:srgbClr val="4D4126"/>
                </a:solidFill>
              </a:defRPr>
            </a:lvl1pPr>
          </a:lstStyle>
          <a:p>
            <a:pPr>
              <a:defRPr/>
            </a:pPr>
            <a:fld id="{437E8A14-D642-4221-8302-C4B33561F905}" type="slidenum">
              <a:rPr lang="fr-CA" smtClean="0"/>
              <a:pPr>
                <a:defRPr/>
              </a:pPr>
              <a:t>‹#›</a:t>
            </a:fld>
            <a:endParaRPr lang="fr-CA" dirty="0"/>
          </a:p>
        </p:txBody>
      </p:sp>
      <p:sp>
        <p:nvSpPr>
          <p:cNvPr id="10" name="Espace réservé du contenu 9"/>
          <p:cNvSpPr>
            <a:spLocks noGrp="1"/>
          </p:cNvSpPr>
          <p:nvPr>
            <p:ph sz="quarter" idx="12"/>
          </p:nvPr>
        </p:nvSpPr>
        <p:spPr>
          <a:xfrm>
            <a:off x="110945" y="1643050"/>
            <a:ext cx="8610780" cy="4449775"/>
          </a:xfrm>
        </p:spPr>
        <p:txBody>
          <a:bodyPr/>
          <a:lstStyle>
            <a:lvl1pPr>
              <a:buClrTx/>
              <a:defRPr>
                <a:solidFill>
                  <a:schemeClr val="tx1"/>
                </a:solidFill>
              </a:defRPr>
            </a:lvl1pPr>
            <a:lvl2pPr>
              <a:buClrTx/>
              <a:buFont typeface="Arial" pitchFamily="34" charset="0"/>
              <a:buChar char="•"/>
              <a:defRPr>
                <a:solidFill>
                  <a:schemeClr val="tx1"/>
                </a:solidFill>
              </a:defRPr>
            </a:lvl2pPr>
            <a:lvl3pPr>
              <a:buClrTx/>
              <a:buFont typeface="Arial" pitchFamily="34" charset="0"/>
              <a:buChar char="•"/>
              <a:defRPr>
                <a:solidFill>
                  <a:schemeClr val="tx1"/>
                </a:solidFill>
              </a:defRPr>
            </a:lvl3pPr>
            <a:lvl4pPr>
              <a:buClrTx/>
              <a:buFont typeface="Arial" pitchFamily="34" charset="0"/>
              <a:buChar char="•"/>
              <a:defRPr>
                <a:solidFill>
                  <a:schemeClr val="tx1"/>
                </a:solidFill>
              </a:defRPr>
            </a:lvl4pPr>
            <a:lvl5pPr>
              <a:buClrTx/>
              <a:buFont typeface="Arial" pitchFamily="34" charset="0"/>
              <a:buChar char="•"/>
              <a:defRPr>
                <a:solidFill>
                  <a:schemeClr val="tx1"/>
                </a:solidFill>
              </a:defRPr>
            </a:lvl5pPr>
          </a:lstStyle>
          <a:p>
            <a:pPr lvl="0"/>
            <a:r>
              <a:rPr lang="fr-FR" dirty="0" smtClean="0"/>
              <a:t>Cliquez pour modifier les styles du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CA" dirty="0"/>
          </a:p>
        </p:txBody>
      </p:sp>
      <p:sp>
        <p:nvSpPr>
          <p:cNvPr id="13" name="ZoneTexte 5"/>
          <p:cNvSpPr txBox="1">
            <a:spLocks noChangeArrowheads="1"/>
          </p:cNvSpPr>
          <p:nvPr userDrawn="1"/>
        </p:nvSpPr>
        <p:spPr bwMode="auto">
          <a:xfrm>
            <a:off x="5836814" y="6655878"/>
            <a:ext cx="2868093" cy="146194"/>
          </a:xfrm>
          <a:prstGeom prst="rect">
            <a:avLst/>
          </a:prstGeom>
          <a:noFill/>
          <a:ln>
            <a:noFill/>
          </a:ln>
          <a:extLst/>
        </p:spPr>
        <p:txBody>
          <a:bodyPr wrap="none" tIns="0" bIns="0">
            <a:spAutoFit/>
          </a:bodyPr>
          <a:lstStyle/>
          <a:p>
            <a:pPr algn="r">
              <a:defRPr/>
            </a:pPr>
            <a:r>
              <a:rPr lang="fr-FR" sz="950" b="0" spc="50" baseline="0" dirty="0" smtClean="0">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rPr>
              <a:t>Reproduction interdite © Groupe Modulo Inc.</a:t>
            </a:r>
            <a:endParaRPr lang="fr-FR" sz="950" b="0" spc="50" baseline="0" dirty="0">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11" name="ZoneTexte 5"/>
          <p:cNvSpPr txBox="1">
            <a:spLocks noChangeArrowheads="1"/>
          </p:cNvSpPr>
          <p:nvPr userDrawn="1"/>
        </p:nvSpPr>
        <p:spPr bwMode="auto">
          <a:xfrm>
            <a:off x="1979712" y="6655878"/>
            <a:ext cx="767646" cy="146194"/>
          </a:xfrm>
          <a:prstGeom prst="rect">
            <a:avLst/>
          </a:prstGeom>
          <a:noFill/>
          <a:ln>
            <a:noFill/>
          </a:ln>
          <a:extLst/>
        </p:spPr>
        <p:txBody>
          <a:bodyPr wrap="none" tIns="0" bIns="0">
            <a:spAutoFit/>
          </a:bodyPr>
          <a:lstStyle/>
          <a:p>
            <a:pPr algn="l">
              <a:defRPr/>
            </a:pPr>
            <a:r>
              <a:rPr lang="fr-FR" sz="900" b="0" spc="50" baseline="0" dirty="0" smtClean="0">
                <a:solidFill>
                  <a:schemeClr val="bg2">
                    <a:lumMod val="2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 2</a:t>
            </a:r>
            <a:r>
              <a:rPr lang="fr-FR" sz="950" b="0" spc="50" baseline="25000" dirty="0" smtClean="0">
                <a:solidFill>
                  <a:schemeClr val="bg2">
                    <a:lumMod val="2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e</a:t>
            </a:r>
            <a:r>
              <a:rPr lang="fr-FR" sz="950" b="0" spc="50" baseline="0" dirty="0" smtClean="0">
                <a:solidFill>
                  <a:schemeClr val="bg2">
                    <a:lumMod val="2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 </a:t>
            </a:r>
            <a:r>
              <a:rPr lang="fr-FR" sz="900" b="0" spc="50" baseline="0" dirty="0" smtClean="0">
                <a:solidFill>
                  <a:schemeClr val="bg2">
                    <a:lumMod val="2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édition</a:t>
            </a:r>
            <a:endParaRPr lang="fr-FR" sz="900" b="0" spc="50" baseline="0" dirty="0">
              <a:solidFill>
                <a:schemeClr val="bg2">
                  <a:lumMod val="25000"/>
                </a:schemeClr>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micro-chapt-1">
    <p:spTree>
      <p:nvGrpSpPr>
        <p:cNvPr id="1" name=""/>
        <p:cNvGrpSpPr/>
        <p:nvPr/>
      </p:nvGrpSpPr>
      <p:grpSpPr>
        <a:xfrm>
          <a:off x="0" y="0"/>
          <a:ext cx="0" cy="0"/>
          <a:chOff x="0" y="0"/>
          <a:chExt cx="0" cy="0"/>
        </a:xfrm>
      </p:grpSpPr>
      <p:pic>
        <p:nvPicPr>
          <p:cNvPr id="5" name="Image 4" descr="6215_montage_PPT_macro-micro_01_macro-2.jpg"/>
          <p:cNvPicPr>
            <a:picLocks noChangeAspect="1"/>
          </p:cNvPicPr>
          <p:nvPr userDrawn="1"/>
        </p:nvPicPr>
        <p:blipFill>
          <a:blip r:embed="rId2" cstate="print"/>
          <a:stretch>
            <a:fillRect/>
          </a:stretch>
        </p:blipFill>
        <p:spPr>
          <a:xfrm>
            <a:off x="0" y="0"/>
            <a:ext cx="9144000" cy="6858000"/>
          </a:xfrm>
          <a:prstGeom prst="rect">
            <a:avLst/>
          </a:prstGeom>
        </p:spPr>
      </p:pic>
      <p:sp>
        <p:nvSpPr>
          <p:cNvPr id="7" name="Titre 6"/>
          <p:cNvSpPr>
            <a:spLocks noGrp="1"/>
          </p:cNvSpPr>
          <p:nvPr>
            <p:ph type="title"/>
          </p:nvPr>
        </p:nvSpPr>
        <p:spPr>
          <a:xfrm>
            <a:off x="1857355" y="199767"/>
            <a:ext cx="5572165" cy="1157531"/>
          </a:xfrm>
        </p:spPr>
        <p:txBody>
          <a:bodyPr/>
          <a:lstStyle/>
          <a:p>
            <a:r>
              <a:rPr lang="fr-FR" dirty="0" smtClean="0"/>
              <a:t>Cliquez pour modifier le style du titre</a:t>
            </a:r>
            <a:endParaRPr lang="fr-CA" dirty="0"/>
          </a:p>
        </p:txBody>
      </p:sp>
      <p:sp>
        <p:nvSpPr>
          <p:cNvPr id="6" name="Espace réservé du texte 10"/>
          <p:cNvSpPr>
            <a:spLocks noGrp="1"/>
          </p:cNvSpPr>
          <p:nvPr>
            <p:ph type="body" sz="quarter" idx="13"/>
          </p:nvPr>
        </p:nvSpPr>
        <p:spPr>
          <a:xfrm>
            <a:off x="7421526" y="407338"/>
            <a:ext cx="1552353" cy="1000125"/>
          </a:xfrm>
        </p:spPr>
        <p:txBody>
          <a:bodyPr/>
          <a:lstStyle>
            <a:lvl1pPr algn="ctr">
              <a:defRPr sz="5500">
                <a:solidFill>
                  <a:schemeClr val="bg1"/>
                </a:solidFill>
              </a:defRPr>
            </a:lvl1pPr>
          </a:lstStyle>
          <a:p>
            <a:pPr lvl="0"/>
            <a:r>
              <a:rPr lang="fr-FR" dirty="0" err="1" smtClean="0"/>
              <a:t>Cli</a:t>
            </a:r>
            <a:endParaRPr lang="fr-FR" dirty="0" smtClean="0"/>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6117227"/>
            <a:ext cx="9144000" cy="733425"/>
          </a:xfrm>
          <a:prstGeom prst="rect">
            <a:avLst/>
          </a:prstGeom>
        </p:spPr>
      </p:pic>
      <p:sp>
        <p:nvSpPr>
          <p:cNvPr id="9" name="Espace réservé du numéro de diapositive 5"/>
          <p:cNvSpPr>
            <a:spLocks noGrp="1"/>
          </p:cNvSpPr>
          <p:nvPr>
            <p:ph type="sldNum" sz="quarter" idx="4"/>
          </p:nvPr>
        </p:nvSpPr>
        <p:spPr>
          <a:xfrm>
            <a:off x="8643966" y="6522662"/>
            <a:ext cx="432000" cy="406800"/>
          </a:xfrm>
          <a:prstGeom prst="rect">
            <a:avLst/>
          </a:prstGeom>
        </p:spPr>
        <p:txBody>
          <a:bodyPr anchor="ctr" anchorCtr="0"/>
          <a:lstStyle>
            <a:lvl1pPr algn="r">
              <a:defRPr sz="1000" b="1">
                <a:solidFill>
                  <a:srgbClr val="3C4745"/>
                </a:solidFill>
              </a:defRPr>
            </a:lvl1pPr>
          </a:lstStyle>
          <a:p>
            <a:pPr>
              <a:defRPr/>
            </a:pPr>
            <a:fld id="{437E8A14-D642-4221-8302-C4B33561F905}" type="slidenum">
              <a:rPr lang="fr-CA" smtClean="0"/>
              <a:pPr>
                <a:defRPr/>
              </a:pPr>
              <a:t>‹#›</a:t>
            </a:fld>
            <a:endParaRPr lang="fr-CA" dirty="0"/>
          </a:p>
        </p:txBody>
      </p:sp>
      <p:sp>
        <p:nvSpPr>
          <p:cNvPr id="10" name="Espace réservé du contenu 9"/>
          <p:cNvSpPr>
            <a:spLocks noGrp="1"/>
          </p:cNvSpPr>
          <p:nvPr>
            <p:ph sz="quarter" idx="12"/>
          </p:nvPr>
        </p:nvSpPr>
        <p:spPr>
          <a:xfrm>
            <a:off x="110945" y="1643050"/>
            <a:ext cx="8610780" cy="4449775"/>
          </a:xfrm>
        </p:spPr>
        <p:txBody>
          <a:bodyPr/>
          <a:lstStyle>
            <a:lvl1pPr>
              <a:buClrTx/>
              <a:defRPr>
                <a:solidFill>
                  <a:schemeClr val="tx1"/>
                </a:solidFill>
              </a:defRPr>
            </a:lvl1pPr>
            <a:lvl2pPr>
              <a:buClrTx/>
              <a:buFont typeface="Arial" pitchFamily="34" charset="0"/>
              <a:buChar char="•"/>
              <a:defRPr>
                <a:solidFill>
                  <a:schemeClr val="tx1"/>
                </a:solidFill>
              </a:defRPr>
            </a:lvl2pPr>
            <a:lvl3pPr>
              <a:buClrTx/>
              <a:buFont typeface="Arial" pitchFamily="34" charset="0"/>
              <a:buChar char="•"/>
              <a:defRPr>
                <a:solidFill>
                  <a:schemeClr val="tx1"/>
                </a:solidFill>
              </a:defRPr>
            </a:lvl3pPr>
            <a:lvl4pPr>
              <a:buClrTx/>
              <a:buFont typeface="Arial" pitchFamily="34" charset="0"/>
              <a:buChar char="•"/>
              <a:defRPr>
                <a:solidFill>
                  <a:schemeClr val="tx1"/>
                </a:solidFill>
              </a:defRPr>
            </a:lvl4pPr>
            <a:lvl5pPr>
              <a:buClrTx/>
              <a:buFont typeface="Arial" pitchFamily="34" charset="0"/>
              <a:buChar char="•"/>
              <a:defRPr>
                <a:solidFill>
                  <a:schemeClr val="tx1"/>
                </a:solidFill>
              </a:defRPr>
            </a:lvl5pPr>
          </a:lstStyle>
          <a:p>
            <a:pPr lvl="0"/>
            <a:r>
              <a:rPr lang="fr-FR" dirty="0" smtClean="0"/>
              <a:t>Cliquez pour modifier les styles du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CA" dirty="0"/>
          </a:p>
        </p:txBody>
      </p:sp>
      <p:sp>
        <p:nvSpPr>
          <p:cNvPr id="11" name="ZoneTexte 5"/>
          <p:cNvSpPr txBox="1">
            <a:spLocks noChangeArrowheads="1"/>
          </p:cNvSpPr>
          <p:nvPr userDrawn="1"/>
        </p:nvSpPr>
        <p:spPr bwMode="auto">
          <a:xfrm>
            <a:off x="5836814" y="6655878"/>
            <a:ext cx="2868093" cy="146194"/>
          </a:xfrm>
          <a:prstGeom prst="rect">
            <a:avLst/>
          </a:prstGeom>
          <a:noFill/>
          <a:ln>
            <a:noFill/>
          </a:ln>
          <a:extLst/>
        </p:spPr>
        <p:txBody>
          <a:bodyPr wrap="none" tIns="0" bIns="0">
            <a:spAutoFit/>
          </a:bodyPr>
          <a:lstStyle/>
          <a:p>
            <a:pPr algn="r">
              <a:defRPr/>
            </a:pPr>
            <a:r>
              <a:rPr lang="fr-FR" sz="950" b="0" spc="50" baseline="0" dirty="0" smtClean="0">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rPr>
              <a:t>Reproduction interdite © Groupe Modulo Inc.</a:t>
            </a:r>
            <a:endParaRPr lang="fr-FR" sz="950" b="0" spc="50" baseline="0" dirty="0">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12" name="ZoneTexte 5"/>
          <p:cNvSpPr txBox="1">
            <a:spLocks noChangeArrowheads="1"/>
          </p:cNvSpPr>
          <p:nvPr userDrawn="1"/>
        </p:nvSpPr>
        <p:spPr bwMode="auto">
          <a:xfrm>
            <a:off x="1979712" y="6655878"/>
            <a:ext cx="767646" cy="146194"/>
          </a:xfrm>
          <a:prstGeom prst="rect">
            <a:avLst/>
          </a:prstGeom>
          <a:noFill/>
          <a:ln>
            <a:noFill/>
          </a:ln>
          <a:extLst/>
        </p:spPr>
        <p:txBody>
          <a:bodyPr wrap="none" tIns="0" bIns="0">
            <a:spAutoFit/>
          </a:bodyPr>
          <a:lstStyle/>
          <a:p>
            <a:pPr algn="l">
              <a:defRPr/>
            </a:pPr>
            <a:r>
              <a:rPr lang="fr-FR" sz="900" b="0" spc="50" baseline="0" dirty="0" smtClean="0">
                <a:solidFill>
                  <a:schemeClr val="bg2">
                    <a:lumMod val="2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 2</a:t>
            </a:r>
            <a:r>
              <a:rPr lang="fr-FR" sz="950" b="0" spc="50" baseline="25000" dirty="0" smtClean="0">
                <a:solidFill>
                  <a:schemeClr val="bg2">
                    <a:lumMod val="2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e</a:t>
            </a:r>
            <a:r>
              <a:rPr lang="fr-FR" sz="950" b="0" spc="50" baseline="0" dirty="0" smtClean="0">
                <a:solidFill>
                  <a:schemeClr val="bg2">
                    <a:lumMod val="2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 </a:t>
            </a:r>
            <a:r>
              <a:rPr lang="fr-FR" sz="900" b="0" spc="50" baseline="0" dirty="0" smtClean="0">
                <a:solidFill>
                  <a:schemeClr val="bg2">
                    <a:lumMod val="2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édition</a:t>
            </a:r>
            <a:endParaRPr lang="fr-FR" sz="900" b="0" spc="50" baseline="0" dirty="0">
              <a:solidFill>
                <a:schemeClr val="bg2">
                  <a:lumMod val="25000"/>
                </a:schemeClr>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micro-inter-1">
    <p:spTree>
      <p:nvGrpSpPr>
        <p:cNvPr id="1" name=""/>
        <p:cNvGrpSpPr/>
        <p:nvPr/>
      </p:nvGrpSpPr>
      <p:grpSpPr>
        <a:xfrm>
          <a:off x="0" y="0"/>
          <a:ext cx="0" cy="0"/>
          <a:chOff x="0" y="0"/>
          <a:chExt cx="0" cy="0"/>
        </a:xfrm>
      </p:grpSpPr>
      <p:pic>
        <p:nvPicPr>
          <p:cNvPr id="5" name="Image 4" descr="6215_montage_PPT_macro-micro_01_macro-2.jpg"/>
          <p:cNvPicPr>
            <a:picLocks noChangeAspect="1"/>
          </p:cNvPicPr>
          <p:nvPr userDrawn="1"/>
        </p:nvPicPr>
        <p:blipFill>
          <a:blip r:embed="rId2" cstate="print"/>
          <a:stretch>
            <a:fillRect/>
          </a:stretch>
        </p:blipFill>
        <p:spPr>
          <a:xfrm>
            <a:off x="0" y="0"/>
            <a:ext cx="9144000" cy="6858000"/>
          </a:xfrm>
          <a:prstGeom prst="rect">
            <a:avLst/>
          </a:prstGeom>
        </p:spPr>
      </p:pic>
      <p:sp>
        <p:nvSpPr>
          <p:cNvPr id="7" name="Titre 6"/>
          <p:cNvSpPr>
            <a:spLocks noGrp="1"/>
          </p:cNvSpPr>
          <p:nvPr>
            <p:ph type="title"/>
          </p:nvPr>
        </p:nvSpPr>
        <p:spPr>
          <a:xfrm>
            <a:off x="1857355" y="199767"/>
            <a:ext cx="6864370" cy="1157531"/>
          </a:xfrm>
        </p:spPr>
        <p:txBody>
          <a:bodyPr/>
          <a:lstStyle/>
          <a:p>
            <a:r>
              <a:rPr lang="fr-FR" dirty="0" smtClean="0"/>
              <a:t>Cliquez pour modifier le style du titre</a:t>
            </a:r>
            <a:endParaRPr lang="fr-CA" dirty="0"/>
          </a:p>
        </p:txBody>
      </p:sp>
      <p:sp>
        <p:nvSpPr>
          <p:cNvPr id="10" name="Espace réservé du contenu 9"/>
          <p:cNvSpPr>
            <a:spLocks noGrp="1"/>
          </p:cNvSpPr>
          <p:nvPr>
            <p:ph sz="quarter" idx="12"/>
          </p:nvPr>
        </p:nvSpPr>
        <p:spPr>
          <a:xfrm>
            <a:off x="110945" y="1643050"/>
            <a:ext cx="8610780" cy="4449775"/>
          </a:xfrm>
        </p:spPr>
        <p:txBody>
          <a:bodyPr/>
          <a:lstStyle>
            <a:lvl1pPr>
              <a:buClrTx/>
              <a:defRPr>
                <a:solidFill>
                  <a:schemeClr val="tx1"/>
                </a:solidFill>
              </a:defRPr>
            </a:lvl1pPr>
            <a:lvl2pPr>
              <a:buClrTx/>
              <a:buFont typeface="Arial" pitchFamily="34" charset="0"/>
              <a:buChar char="•"/>
              <a:defRPr>
                <a:solidFill>
                  <a:schemeClr val="tx1"/>
                </a:solidFill>
              </a:defRPr>
            </a:lvl2pPr>
            <a:lvl3pPr>
              <a:buClrTx/>
              <a:buFont typeface="Arial" pitchFamily="34" charset="0"/>
              <a:buChar char="•"/>
              <a:defRPr>
                <a:solidFill>
                  <a:schemeClr val="tx1"/>
                </a:solidFill>
              </a:defRPr>
            </a:lvl3pPr>
            <a:lvl4pPr>
              <a:buClrTx/>
              <a:buFont typeface="Arial" pitchFamily="34" charset="0"/>
              <a:buChar char="•"/>
              <a:defRPr>
                <a:solidFill>
                  <a:schemeClr val="tx1"/>
                </a:solidFill>
              </a:defRPr>
            </a:lvl4pPr>
            <a:lvl5pPr>
              <a:buClrTx/>
              <a:buFont typeface="Arial" pitchFamily="34" charset="0"/>
              <a:buChar char="•"/>
              <a:defRPr>
                <a:solidFill>
                  <a:schemeClr val="tx1"/>
                </a:solidFill>
              </a:defRPr>
            </a:lvl5pPr>
          </a:lstStyle>
          <a:p>
            <a:pPr lvl="0"/>
            <a:r>
              <a:rPr lang="fr-FR" dirty="0" smtClean="0"/>
              <a:t>Cliquez pour modifier les styles du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CA" dirty="0"/>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6117227"/>
            <a:ext cx="9144000" cy="733425"/>
          </a:xfrm>
          <a:prstGeom prst="rect">
            <a:avLst/>
          </a:prstGeom>
        </p:spPr>
      </p:pic>
      <p:sp>
        <p:nvSpPr>
          <p:cNvPr id="9" name="Espace réservé du numéro de diapositive 5"/>
          <p:cNvSpPr>
            <a:spLocks noGrp="1"/>
          </p:cNvSpPr>
          <p:nvPr>
            <p:ph type="sldNum" sz="quarter" idx="4"/>
          </p:nvPr>
        </p:nvSpPr>
        <p:spPr>
          <a:xfrm>
            <a:off x="8643966" y="6522662"/>
            <a:ext cx="432000" cy="406800"/>
          </a:xfrm>
          <a:prstGeom prst="rect">
            <a:avLst/>
          </a:prstGeom>
        </p:spPr>
        <p:txBody>
          <a:bodyPr anchor="ctr" anchorCtr="0"/>
          <a:lstStyle>
            <a:lvl1pPr algn="r">
              <a:defRPr sz="1000" b="1">
                <a:solidFill>
                  <a:srgbClr val="3C4745"/>
                </a:solidFill>
              </a:defRPr>
            </a:lvl1pPr>
          </a:lstStyle>
          <a:p>
            <a:pPr>
              <a:defRPr/>
            </a:pPr>
            <a:fld id="{437E8A14-D642-4221-8302-C4B33561F905}" type="slidenum">
              <a:rPr lang="fr-CA" smtClean="0"/>
              <a:pPr>
                <a:defRPr/>
              </a:pPr>
              <a:t>‹#›</a:t>
            </a:fld>
            <a:endParaRPr lang="fr-CA" dirty="0"/>
          </a:p>
        </p:txBody>
      </p:sp>
      <p:sp>
        <p:nvSpPr>
          <p:cNvPr id="13" name="ZoneTexte 5"/>
          <p:cNvSpPr txBox="1">
            <a:spLocks noChangeArrowheads="1"/>
          </p:cNvSpPr>
          <p:nvPr userDrawn="1"/>
        </p:nvSpPr>
        <p:spPr bwMode="auto">
          <a:xfrm>
            <a:off x="5836814" y="6655878"/>
            <a:ext cx="2868093" cy="146194"/>
          </a:xfrm>
          <a:prstGeom prst="rect">
            <a:avLst/>
          </a:prstGeom>
          <a:noFill/>
          <a:ln>
            <a:noFill/>
          </a:ln>
          <a:extLst/>
        </p:spPr>
        <p:txBody>
          <a:bodyPr wrap="none" tIns="0" bIns="0">
            <a:spAutoFit/>
          </a:bodyPr>
          <a:lstStyle/>
          <a:p>
            <a:pPr algn="r">
              <a:defRPr/>
            </a:pPr>
            <a:r>
              <a:rPr lang="fr-FR" sz="950" b="0" spc="50" baseline="0" dirty="0" smtClean="0">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rPr>
              <a:t>Reproduction interdite © Groupe Modulo Inc.</a:t>
            </a:r>
            <a:endParaRPr lang="fr-FR" sz="950" b="0" spc="50" baseline="0" dirty="0">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11" name="ZoneTexte 5"/>
          <p:cNvSpPr txBox="1">
            <a:spLocks noChangeArrowheads="1"/>
          </p:cNvSpPr>
          <p:nvPr userDrawn="1"/>
        </p:nvSpPr>
        <p:spPr bwMode="auto">
          <a:xfrm>
            <a:off x="1979712" y="6655878"/>
            <a:ext cx="767646" cy="146194"/>
          </a:xfrm>
          <a:prstGeom prst="rect">
            <a:avLst/>
          </a:prstGeom>
          <a:noFill/>
          <a:ln>
            <a:noFill/>
          </a:ln>
          <a:extLst/>
        </p:spPr>
        <p:txBody>
          <a:bodyPr wrap="none" tIns="0" bIns="0">
            <a:spAutoFit/>
          </a:bodyPr>
          <a:lstStyle/>
          <a:p>
            <a:pPr algn="l">
              <a:defRPr/>
            </a:pPr>
            <a:r>
              <a:rPr lang="fr-FR" sz="900" b="0" spc="50" baseline="0" dirty="0" smtClean="0">
                <a:solidFill>
                  <a:schemeClr val="bg2">
                    <a:lumMod val="2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 2</a:t>
            </a:r>
            <a:r>
              <a:rPr lang="fr-FR" sz="950" b="0" spc="50" baseline="25000" dirty="0" smtClean="0">
                <a:solidFill>
                  <a:schemeClr val="bg2">
                    <a:lumMod val="2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e</a:t>
            </a:r>
            <a:r>
              <a:rPr lang="fr-FR" sz="950" b="0" spc="50" baseline="0" dirty="0" smtClean="0">
                <a:solidFill>
                  <a:schemeClr val="bg2">
                    <a:lumMod val="2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 </a:t>
            </a:r>
            <a:r>
              <a:rPr lang="fr-FR" sz="900" b="0" spc="50" baseline="0" dirty="0" smtClean="0">
                <a:solidFill>
                  <a:schemeClr val="bg2">
                    <a:lumMod val="2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édition</a:t>
            </a:r>
            <a:endParaRPr lang="fr-FR" sz="900" b="0" spc="50" baseline="0" dirty="0">
              <a:solidFill>
                <a:schemeClr val="bg2">
                  <a:lumMod val="25000"/>
                </a:schemeClr>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icro-chapt-2">
    <p:spTree>
      <p:nvGrpSpPr>
        <p:cNvPr id="1" name=""/>
        <p:cNvGrpSpPr/>
        <p:nvPr/>
      </p:nvGrpSpPr>
      <p:grpSpPr>
        <a:xfrm>
          <a:off x="0" y="0"/>
          <a:ext cx="0" cy="0"/>
          <a:chOff x="0" y="0"/>
          <a:chExt cx="0" cy="0"/>
        </a:xfrm>
      </p:grpSpPr>
      <p:pic>
        <p:nvPicPr>
          <p:cNvPr id="5" name="Image 4" descr="6215_montage_PPT_macro-micro_01_macro-2.jpg"/>
          <p:cNvPicPr>
            <a:picLocks noChangeAspect="1"/>
          </p:cNvPicPr>
          <p:nvPr userDrawn="1"/>
        </p:nvPicPr>
        <p:blipFill>
          <a:blip r:embed="rId2" cstate="print"/>
          <a:stretch>
            <a:fillRect/>
          </a:stretch>
        </p:blipFill>
        <p:spPr>
          <a:xfrm>
            <a:off x="0" y="0"/>
            <a:ext cx="9144000" cy="6858000"/>
          </a:xfrm>
          <a:prstGeom prst="rect">
            <a:avLst/>
          </a:prstGeom>
        </p:spPr>
      </p:pic>
      <p:sp>
        <p:nvSpPr>
          <p:cNvPr id="7" name="Titre 6"/>
          <p:cNvSpPr>
            <a:spLocks noGrp="1"/>
          </p:cNvSpPr>
          <p:nvPr>
            <p:ph type="title"/>
          </p:nvPr>
        </p:nvSpPr>
        <p:spPr>
          <a:xfrm>
            <a:off x="1857355" y="199767"/>
            <a:ext cx="5572165" cy="1157531"/>
          </a:xfrm>
        </p:spPr>
        <p:txBody>
          <a:bodyPr/>
          <a:lstStyle/>
          <a:p>
            <a:r>
              <a:rPr lang="fr-FR" dirty="0" smtClean="0"/>
              <a:t>Cliquez pour modifier le style du titre</a:t>
            </a:r>
            <a:endParaRPr lang="fr-CA" dirty="0"/>
          </a:p>
        </p:txBody>
      </p:sp>
      <p:sp>
        <p:nvSpPr>
          <p:cNvPr id="10" name="Espace réservé du contenu 9"/>
          <p:cNvSpPr>
            <a:spLocks noGrp="1"/>
          </p:cNvSpPr>
          <p:nvPr>
            <p:ph sz="quarter" idx="12"/>
          </p:nvPr>
        </p:nvSpPr>
        <p:spPr>
          <a:xfrm>
            <a:off x="110945" y="1643050"/>
            <a:ext cx="8610780" cy="4449775"/>
          </a:xfrm>
        </p:spPr>
        <p:txBody>
          <a:bodyPr/>
          <a:lstStyle>
            <a:lvl1pPr>
              <a:buClrTx/>
              <a:defRPr>
                <a:solidFill>
                  <a:schemeClr val="tx1"/>
                </a:solidFill>
              </a:defRPr>
            </a:lvl1pPr>
            <a:lvl2pPr>
              <a:buClrTx/>
              <a:buFont typeface="Arial" pitchFamily="34" charset="0"/>
              <a:buChar char="•"/>
              <a:defRPr>
                <a:solidFill>
                  <a:schemeClr val="tx1"/>
                </a:solidFill>
              </a:defRPr>
            </a:lvl2pPr>
            <a:lvl3pPr>
              <a:buClrTx/>
              <a:buFont typeface="Arial" pitchFamily="34" charset="0"/>
              <a:buChar char="•"/>
              <a:defRPr>
                <a:solidFill>
                  <a:schemeClr val="tx1"/>
                </a:solidFill>
              </a:defRPr>
            </a:lvl3pPr>
            <a:lvl4pPr>
              <a:buClrTx/>
              <a:buFont typeface="Arial" pitchFamily="34" charset="0"/>
              <a:buChar char="•"/>
              <a:defRPr>
                <a:solidFill>
                  <a:schemeClr val="tx1"/>
                </a:solidFill>
              </a:defRPr>
            </a:lvl4pPr>
            <a:lvl5pPr>
              <a:buClrTx/>
              <a:buFont typeface="Arial" pitchFamily="34" charset="0"/>
              <a:buChar char="•"/>
              <a:defRPr>
                <a:solidFill>
                  <a:schemeClr val="tx1"/>
                </a:solidFill>
              </a:defRPr>
            </a:lvl5pPr>
          </a:lstStyle>
          <a:p>
            <a:pPr lvl="0"/>
            <a:r>
              <a:rPr lang="fr-FR" dirty="0" smtClean="0"/>
              <a:t>Cliquez pour modifier les styles du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CA" dirty="0"/>
          </a:p>
        </p:txBody>
      </p:sp>
      <p:sp>
        <p:nvSpPr>
          <p:cNvPr id="6" name="Espace réservé du texte 10"/>
          <p:cNvSpPr>
            <a:spLocks noGrp="1"/>
          </p:cNvSpPr>
          <p:nvPr>
            <p:ph type="body" sz="quarter" idx="13"/>
          </p:nvPr>
        </p:nvSpPr>
        <p:spPr>
          <a:xfrm>
            <a:off x="7421526" y="407338"/>
            <a:ext cx="1552353" cy="1000125"/>
          </a:xfrm>
        </p:spPr>
        <p:txBody>
          <a:bodyPr/>
          <a:lstStyle>
            <a:lvl1pPr algn="ctr">
              <a:defRPr sz="5500">
                <a:solidFill>
                  <a:schemeClr val="bg1"/>
                </a:solidFill>
              </a:defRPr>
            </a:lvl1pPr>
          </a:lstStyle>
          <a:p>
            <a:pPr lvl="0"/>
            <a:r>
              <a:rPr lang="fr-FR" dirty="0" err="1" smtClean="0"/>
              <a:t>Cli</a:t>
            </a:r>
            <a:endParaRPr lang="fr-FR" dirty="0" smtClean="0"/>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6117227"/>
            <a:ext cx="9144000" cy="733425"/>
          </a:xfrm>
          <a:prstGeom prst="rect">
            <a:avLst/>
          </a:prstGeom>
        </p:spPr>
      </p:pic>
      <p:sp>
        <p:nvSpPr>
          <p:cNvPr id="9" name="Espace réservé du numéro de diapositive 5"/>
          <p:cNvSpPr>
            <a:spLocks noGrp="1"/>
          </p:cNvSpPr>
          <p:nvPr>
            <p:ph type="sldNum" sz="quarter" idx="4"/>
          </p:nvPr>
        </p:nvSpPr>
        <p:spPr>
          <a:xfrm>
            <a:off x="8643966" y="6522662"/>
            <a:ext cx="432000" cy="406800"/>
          </a:xfrm>
          <a:prstGeom prst="rect">
            <a:avLst/>
          </a:prstGeom>
        </p:spPr>
        <p:txBody>
          <a:bodyPr anchor="ctr" anchorCtr="0"/>
          <a:lstStyle>
            <a:lvl1pPr algn="r">
              <a:defRPr sz="1000" b="1">
                <a:solidFill>
                  <a:srgbClr val="3C4745"/>
                </a:solidFill>
              </a:defRPr>
            </a:lvl1pPr>
          </a:lstStyle>
          <a:p>
            <a:pPr>
              <a:defRPr/>
            </a:pPr>
            <a:fld id="{437E8A14-D642-4221-8302-C4B33561F905}" type="slidenum">
              <a:rPr lang="fr-CA" smtClean="0"/>
              <a:pPr>
                <a:defRPr/>
              </a:pPr>
              <a:t>‹#›</a:t>
            </a:fld>
            <a:endParaRPr lang="fr-CA" dirty="0"/>
          </a:p>
        </p:txBody>
      </p:sp>
      <p:sp>
        <p:nvSpPr>
          <p:cNvPr id="11" name="ZoneTexte 5"/>
          <p:cNvSpPr txBox="1">
            <a:spLocks noChangeArrowheads="1"/>
          </p:cNvSpPr>
          <p:nvPr userDrawn="1"/>
        </p:nvSpPr>
        <p:spPr bwMode="auto">
          <a:xfrm>
            <a:off x="5836814" y="6655878"/>
            <a:ext cx="2868093" cy="146194"/>
          </a:xfrm>
          <a:prstGeom prst="rect">
            <a:avLst/>
          </a:prstGeom>
          <a:noFill/>
          <a:ln>
            <a:noFill/>
          </a:ln>
          <a:extLst/>
        </p:spPr>
        <p:txBody>
          <a:bodyPr wrap="none" tIns="0" bIns="0">
            <a:spAutoFit/>
          </a:bodyPr>
          <a:lstStyle/>
          <a:p>
            <a:pPr algn="r">
              <a:defRPr/>
            </a:pPr>
            <a:r>
              <a:rPr lang="fr-FR" sz="950" b="0" spc="50" baseline="0" dirty="0" smtClean="0">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rPr>
              <a:t>Reproduction interdite © Groupe Modulo Inc.</a:t>
            </a:r>
            <a:endParaRPr lang="fr-FR" sz="950" b="0" spc="50" baseline="0" dirty="0">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12" name="ZoneTexte 5"/>
          <p:cNvSpPr txBox="1">
            <a:spLocks noChangeArrowheads="1"/>
          </p:cNvSpPr>
          <p:nvPr userDrawn="1"/>
        </p:nvSpPr>
        <p:spPr bwMode="auto">
          <a:xfrm>
            <a:off x="1979712" y="6655878"/>
            <a:ext cx="767646" cy="146194"/>
          </a:xfrm>
          <a:prstGeom prst="rect">
            <a:avLst/>
          </a:prstGeom>
          <a:noFill/>
          <a:ln>
            <a:noFill/>
          </a:ln>
          <a:extLst/>
        </p:spPr>
        <p:txBody>
          <a:bodyPr wrap="none" tIns="0" bIns="0">
            <a:spAutoFit/>
          </a:bodyPr>
          <a:lstStyle/>
          <a:p>
            <a:pPr algn="l">
              <a:defRPr/>
            </a:pPr>
            <a:r>
              <a:rPr lang="fr-FR" sz="900" b="0" spc="50" baseline="0" dirty="0" smtClean="0">
                <a:solidFill>
                  <a:schemeClr val="bg2">
                    <a:lumMod val="2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 2</a:t>
            </a:r>
            <a:r>
              <a:rPr lang="fr-FR" sz="950" b="0" spc="50" baseline="25000" dirty="0" smtClean="0">
                <a:solidFill>
                  <a:schemeClr val="bg2">
                    <a:lumMod val="2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e</a:t>
            </a:r>
            <a:r>
              <a:rPr lang="fr-FR" sz="950" b="0" spc="50" baseline="0" dirty="0" smtClean="0">
                <a:solidFill>
                  <a:schemeClr val="bg2">
                    <a:lumMod val="2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 </a:t>
            </a:r>
            <a:r>
              <a:rPr lang="fr-FR" sz="900" b="0" spc="50" baseline="0" dirty="0" smtClean="0">
                <a:solidFill>
                  <a:schemeClr val="bg2">
                    <a:lumMod val="2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édition</a:t>
            </a:r>
            <a:endParaRPr lang="fr-FR" sz="900" b="0" spc="50" baseline="0" dirty="0">
              <a:solidFill>
                <a:schemeClr val="bg2">
                  <a:lumMod val="25000"/>
                </a:schemeClr>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theme" Target="../theme/theme1.xml"/><Relationship Id="rId16" Type="http://schemas.openxmlformats.org/officeDocument/2006/relationships/image" Target="../media/image1.jpeg"/><Relationship Id="rId17" Type="http://schemas.openxmlformats.org/officeDocument/2006/relationships/image" Target="../media/image2.jpe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6" name="Image 5" descr="6215_montage_PPT_macro-micro_01_macro-1.jpg"/>
          <p:cNvPicPr>
            <a:picLocks noChangeAspect="1"/>
          </p:cNvPicPr>
          <p:nvPr userDrawn="1"/>
        </p:nvPicPr>
        <p:blipFill>
          <a:blip r:embed="rId16" cstate="print"/>
          <a:stretch>
            <a:fillRect/>
          </a:stretch>
        </p:blipFill>
        <p:spPr>
          <a:xfrm>
            <a:off x="0" y="0"/>
            <a:ext cx="9144000" cy="6858000"/>
          </a:xfrm>
          <a:prstGeom prst="rect">
            <a:avLst/>
          </a:prstGeom>
        </p:spPr>
      </p:pic>
      <p:sp>
        <p:nvSpPr>
          <p:cNvPr id="1028" name="Espace réservé du titre 1"/>
          <p:cNvSpPr>
            <a:spLocks noGrp="1"/>
          </p:cNvSpPr>
          <p:nvPr>
            <p:ph type="title"/>
          </p:nvPr>
        </p:nvSpPr>
        <p:spPr bwMode="auto">
          <a:xfrm>
            <a:off x="1857356" y="249939"/>
            <a:ext cx="5500726" cy="1107359"/>
          </a:xfrm>
          <a:prstGeom prst="rect">
            <a:avLst/>
          </a:prstGeom>
          <a:noFill/>
          <a:ln w="9525">
            <a:noFill/>
            <a:miter lim="800000"/>
            <a:headEnd/>
            <a:tailEnd/>
          </a:ln>
        </p:spPr>
        <p:txBody>
          <a:bodyPr vert="horz" wrap="square" lIns="0" tIns="45720" rIns="91440" bIns="45720" numCol="1" anchor="b" anchorCtr="0" compatLnSpc="1">
            <a:prstTxWarp prst="textNoShape">
              <a:avLst/>
            </a:prstTxWarp>
          </a:bodyPr>
          <a:lstStyle/>
          <a:p>
            <a:pPr lvl="0"/>
            <a:r>
              <a:rPr lang="fr-FR" dirty="0" smtClean="0"/>
              <a:t>Cliquez pour modifier le style du titre</a:t>
            </a:r>
            <a:endParaRPr lang="fr-CA" dirty="0" smtClean="0"/>
          </a:p>
        </p:txBody>
      </p:sp>
      <p:pic>
        <p:nvPicPr>
          <p:cNvPr id="12" name="Picture 11"/>
          <p:cNvPicPr>
            <a:picLocks noChangeAspect="1"/>
          </p:cNvPicPr>
          <p:nvPr userDrawn="1"/>
        </p:nvPicPr>
        <p:blipFill>
          <a:blip r:embed="rId17">
            <a:extLst>
              <a:ext uri="{28A0092B-C50C-407E-A947-70E740481C1C}">
                <a14:useLocalDpi xmlns:a14="http://schemas.microsoft.com/office/drawing/2010/main" val="0"/>
              </a:ext>
            </a:extLst>
          </a:blip>
          <a:stretch>
            <a:fillRect/>
          </a:stretch>
        </p:blipFill>
        <p:spPr>
          <a:xfrm>
            <a:off x="0" y="6102940"/>
            <a:ext cx="9144000" cy="762000"/>
          </a:xfrm>
          <a:prstGeom prst="rect">
            <a:avLst/>
          </a:prstGeom>
        </p:spPr>
      </p:pic>
      <p:sp>
        <p:nvSpPr>
          <p:cNvPr id="1029" name="Espace réservé du texte 2"/>
          <p:cNvSpPr>
            <a:spLocks noGrp="1"/>
          </p:cNvSpPr>
          <p:nvPr>
            <p:ph type="body" idx="1"/>
          </p:nvPr>
        </p:nvSpPr>
        <p:spPr bwMode="auto">
          <a:xfrm>
            <a:off x="113938" y="1714488"/>
            <a:ext cx="8607787" cy="437833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fr-FR" dirty="0" smtClean="0"/>
              <a:t>Cliquez pour modifier les styles du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CA" dirty="0" smtClean="0"/>
          </a:p>
        </p:txBody>
      </p:sp>
      <p:sp>
        <p:nvSpPr>
          <p:cNvPr id="9" name="Espace réservé du numéro de diapositive 5"/>
          <p:cNvSpPr>
            <a:spLocks noGrp="1"/>
          </p:cNvSpPr>
          <p:nvPr>
            <p:ph type="sldNum" sz="quarter" idx="4"/>
          </p:nvPr>
        </p:nvSpPr>
        <p:spPr>
          <a:xfrm>
            <a:off x="8640594" y="6456932"/>
            <a:ext cx="432000" cy="408008"/>
          </a:xfrm>
          <a:prstGeom prst="rect">
            <a:avLst/>
          </a:prstGeom>
        </p:spPr>
        <p:txBody>
          <a:bodyPr lIns="0" tIns="0" rIns="0" bIns="0" anchor="ctr" anchorCtr="0"/>
          <a:lstStyle>
            <a:lvl1pPr algn="r">
              <a:defRPr sz="1000" b="0">
                <a:solidFill>
                  <a:srgbClr val="6B859E"/>
                </a:solidFill>
              </a:defRPr>
            </a:lvl1pPr>
          </a:lstStyle>
          <a:p>
            <a:pPr>
              <a:defRPr/>
            </a:pPr>
            <a:fld id="{437E8A14-D642-4221-8302-C4B33561F905}" type="slidenum">
              <a:rPr lang="fr-CA" smtClean="0"/>
              <a:pPr>
                <a:defRPr/>
              </a:pPr>
              <a:t>‹#›</a:t>
            </a:fld>
            <a:endParaRPr lang="fr-CA" dirty="0"/>
          </a:p>
        </p:txBody>
      </p:sp>
      <p:sp>
        <p:nvSpPr>
          <p:cNvPr id="11" name="ZoneTexte 5"/>
          <p:cNvSpPr txBox="1">
            <a:spLocks noChangeArrowheads="1"/>
          </p:cNvSpPr>
          <p:nvPr userDrawn="1"/>
        </p:nvSpPr>
        <p:spPr bwMode="auto">
          <a:xfrm>
            <a:off x="5836814" y="6655878"/>
            <a:ext cx="2868093" cy="146194"/>
          </a:xfrm>
          <a:prstGeom prst="rect">
            <a:avLst/>
          </a:prstGeom>
          <a:noFill/>
          <a:ln>
            <a:noFill/>
          </a:ln>
          <a:extLst/>
        </p:spPr>
        <p:txBody>
          <a:bodyPr wrap="none" tIns="0" bIns="0">
            <a:spAutoFit/>
          </a:bodyPr>
          <a:lstStyle/>
          <a:p>
            <a:pPr algn="r">
              <a:defRPr/>
            </a:pPr>
            <a:r>
              <a:rPr lang="fr-FR" sz="950" b="0" spc="50" baseline="0" dirty="0" smtClean="0">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rPr>
              <a:t>Reproduction interdite © Groupe Modulo Inc.</a:t>
            </a:r>
            <a:endParaRPr lang="fr-FR" sz="950" b="0" spc="50" baseline="0" dirty="0">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10" name="ZoneTexte 5"/>
          <p:cNvSpPr txBox="1">
            <a:spLocks noChangeArrowheads="1"/>
          </p:cNvSpPr>
          <p:nvPr userDrawn="1"/>
        </p:nvSpPr>
        <p:spPr bwMode="auto">
          <a:xfrm>
            <a:off x="1979712" y="6655878"/>
            <a:ext cx="767646" cy="146194"/>
          </a:xfrm>
          <a:prstGeom prst="rect">
            <a:avLst/>
          </a:prstGeom>
          <a:noFill/>
          <a:ln>
            <a:noFill/>
          </a:ln>
          <a:extLst/>
        </p:spPr>
        <p:txBody>
          <a:bodyPr wrap="none" tIns="0" bIns="0">
            <a:spAutoFit/>
          </a:bodyPr>
          <a:lstStyle/>
          <a:p>
            <a:pPr algn="l">
              <a:defRPr/>
            </a:pPr>
            <a:r>
              <a:rPr lang="fr-FR" sz="900" b="0" spc="50" baseline="0" dirty="0" smtClean="0">
                <a:solidFill>
                  <a:schemeClr val="bg2">
                    <a:lumMod val="2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 2</a:t>
            </a:r>
            <a:r>
              <a:rPr lang="fr-FR" sz="950" b="0" spc="50" baseline="25000" dirty="0" smtClean="0">
                <a:solidFill>
                  <a:schemeClr val="bg2">
                    <a:lumMod val="2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e</a:t>
            </a:r>
            <a:r>
              <a:rPr lang="fr-FR" sz="950" b="0" spc="50" baseline="0" dirty="0" smtClean="0">
                <a:solidFill>
                  <a:schemeClr val="bg2">
                    <a:lumMod val="2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 </a:t>
            </a:r>
            <a:r>
              <a:rPr lang="fr-FR" sz="900" b="0" spc="50" baseline="0" dirty="0" smtClean="0">
                <a:solidFill>
                  <a:schemeClr val="bg2">
                    <a:lumMod val="2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édition</a:t>
            </a:r>
            <a:endParaRPr lang="fr-FR" sz="900" b="0" spc="50" baseline="0" dirty="0">
              <a:solidFill>
                <a:schemeClr val="bg2">
                  <a:lumMod val="25000"/>
                </a:schemeClr>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spTree>
  </p:cSld>
  <p:clrMap bg1="lt1" tx1="dk1" bg2="lt2" tx2="dk2" accent1="accent1" accent2="accent2" accent3="accent3" accent4="accent4" accent5="accent5" accent6="accent6" hlink="hlink" folHlink="folHlink"/>
  <p:sldLayoutIdLst>
    <p:sldLayoutId id="2147484007" r:id="rId1"/>
    <p:sldLayoutId id="2147484023" r:id="rId2"/>
    <p:sldLayoutId id="2147484018" r:id="rId3"/>
    <p:sldLayoutId id="2147484024" r:id="rId4"/>
    <p:sldLayoutId id="2147484019" r:id="rId5"/>
    <p:sldLayoutId id="2147484025" r:id="rId6"/>
    <p:sldLayoutId id="2147484020" r:id="rId7"/>
    <p:sldLayoutId id="2147484026" r:id="rId8"/>
    <p:sldLayoutId id="2147484021" r:id="rId9"/>
    <p:sldLayoutId id="2147484027" r:id="rId10"/>
    <p:sldLayoutId id="2147484022" r:id="rId11"/>
    <p:sldLayoutId id="2147484028" r:id="rId12"/>
    <p:sldLayoutId id="2147484017" r:id="rId13"/>
    <p:sldLayoutId id="2147484029" r:id="rId14"/>
  </p:sldLayoutIdLst>
  <p:timing>
    <p:tnLst>
      <p:par>
        <p:cTn id="1" dur="indefinite" restart="never" nodeType="tmRoot"/>
      </p:par>
    </p:tnLst>
  </p:timing>
  <p:hf hdr="0" ftr="0" dt="0"/>
  <p:txStyles>
    <p:titleStyle>
      <a:lvl1pPr algn="l" rtl="0" eaLnBrk="0" fontAlgn="base" hangingPunct="0">
        <a:lnSpc>
          <a:spcPts val="3400"/>
        </a:lnSpc>
        <a:spcBef>
          <a:spcPct val="0"/>
        </a:spcBef>
        <a:spcAft>
          <a:spcPct val="0"/>
        </a:spcAft>
        <a:defRPr sz="3000" b="1" kern="1200">
          <a:solidFill>
            <a:schemeClr val="bg1"/>
          </a:solidFill>
          <a:latin typeface="Arial" pitchFamily="34" charset="0"/>
          <a:ea typeface="+mj-ea"/>
          <a:cs typeface="Arial" pitchFamily="34" charset="0"/>
        </a:defRPr>
      </a:lvl1pPr>
      <a:lvl2pPr algn="l" rtl="0" eaLnBrk="0" fontAlgn="base" hangingPunct="0">
        <a:spcBef>
          <a:spcPct val="0"/>
        </a:spcBef>
        <a:spcAft>
          <a:spcPct val="0"/>
        </a:spcAft>
        <a:defRPr sz="2600">
          <a:solidFill>
            <a:srgbClr val="524A3F"/>
          </a:solidFill>
          <a:latin typeface="Formata-Medium" pitchFamily="34" charset="0"/>
          <a:cs typeface="Arial" charset="0"/>
        </a:defRPr>
      </a:lvl2pPr>
      <a:lvl3pPr algn="l" rtl="0" eaLnBrk="0" fontAlgn="base" hangingPunct="0">
        <a:spcBef>
          <a:spcPct val="0"/>
        </a:spcBef>
        <a:spcAft>
          <a:spcPct val="0"/>
        </a:spcAft>
        <a:defRPr sz="2600">
          <a:solidFill>
            <a:srgbClr val="524A3F"/>
          </a:solidFill>
          <a:latin typeface="Formata-Medium" pitchFamily="34" charset="0"/>
          <a:cs typeface="Arial" charset="0"/>
        </a:defRPr>
      </a:lvl3pPr>
      <a:lvl4pPr algn="l" rtl="0" eaLnBrk="0" fontAlgn="base" hangingPunct="0">
        <a:spcBef>
          <a:spcPct val="0"/>
        </a:spcBef>
        <a:spcAft>
          <a:spcPct val="0"/>
        </a:spcAft>
        <a:defRPr sz="2600">
          <a:solidFill>
            <a:srgbClr val="524A3F"/>
          </a:solidFill>
          <a:latin typeface="Formata-Medium" pitchFamily="34" charset="0"/>
          <a:cs typeface="Arial" charset="0"/>
        </a:defRPr>
      </a:lvl4pPr>
      <a:lvl5pPr algn="l" rtl="0" eaLnBrk="0" fontAlgn="base" hangingPunct="0">
        <a:spcBef>
          <a:spcPct val="0"/>
        </a:spcBef>
        <a:spcAft>
          <a:spcPct val="0"/>
        </a:spcAft>
        <a:defRPr sz="2600">
          <a:solidFill>
            <a:srgbClr val="524A3F"/>
          </a:solidFill>
          <a:latin typeface="Formata-Medium" pitchFamily="34" charset="0"/>
          <a:cs typeface="Arial" charset="0"/>
        </a:defRPr>
      </a:lvl5pPr>
      <a:lvl6pPr marL="457200" algn="l" rtl="0" fontAlgn="base">
        <a:spcBef>
          <a:spcPct val="0"/>
        </a:spcBef>
        <a:spcAft>
          <a:spcPct val="0"/>
        </a:spcAft>
        <a:defRPr sz="3000" b="1">
          <a:solidFill>
            <a:schemeClr val="bg1"/>
          </a:solidFill>
          <a:latin typeface="BlissMedium" pitchFamily="2" charset="0"/>
        </a:defRPr>
      </a:lvl6pPr>
      <a:lvl7pPr marL="914400" algn="l" rtl="0" fontAlgn="base">
        <a:spcBef>
          <a:spcPct val="0"/>
        </a:spcBef>
        <a:spcAft>
          <a:spcPct val="0"/>
        </a:spcAft>
        <a:defRPr sz="3000" b="1">
          <a:solidFill>
            <a:schemeClr val="bg1"/>
          </a:solidFill>
          <a:latin typeface="BlissMedium" pitchFamily="2" charset="0"/>
        </a:defRPr>
      </a:lvl7pPr>
      <a:lvl8pPr marL="1371600" algn="l" rtl="0" fontAlgn="base">
        <a:spcBef>
          <a:spcPct val="0"/>
        </a:spcBef>
        <a:spcAft>
          <a:spcPct val="0"/>
        </a:spcAft>
        <a:defRPr sz="3000" b="1">
          <a:solidFill>
            <a:schemeClr val="bg1"/>
          </a:solidFill>
          <a:latin typeface="BlissMedium" pitchFamily="2" charset="0"/>
        </a:defRPr>
      </a:lvl8pPr>
      <a:lvl9pPr marL="1828800" algn="l" rtl="0" fontAlgn="base">
        <a:spcBef>
          <a:spcPct val="0"/>
        </a:spcBef>
        <a:spcAft>
          <a:spcPct val="0"/>
        </a:spcAft>
        <a:defRPr sz="3000" b="1">
          <a:solidFill>
            <a:schemeClr val="bg1"/>
          </a:solidFill>
          <a:latin typeface="BlissMedium" pitchFamily="2" charset="0"/>
        </a:defRPr>
      </a:lvl9pPr>
    </p:titleStyle>
    <p:bodyStyle>
      <a:lvl1pPr marL="0" indent="0" algn="l" rtl="0" eaLnBrk="0" fontAlgn="base" hangingPunct="0">
        <a:spcBef>
          <a:spcPct val="20000"/>
        </a:spcBef>
        <a:spcAft>
          <a:spcPct val="0"/>
        </a:spcAft>
        <a:buClr>
          <a:srgbClr val="D9C59E"/>
        </a:buClr>
        <a:buSzPct val="110000"/>
        <a:buFontTx/>
        <a:buNone/>
        <a:defRPr sz="2600" b="0" kern="1200">
          <a:solidFill>
            <a:srgbClr val="6B859E"/>
          </a:solidFill>
          <a:latin typeface="Arial" pitchFamily="34" charset="0"/>
          <a:ea typeface="+mn-ea"/>
          <a:cs typeface="Arial" pitchFamily="34" charset="0"/>
        </a:defRPr>
      </a:lvl1pPr>
      <a:lvl2pPr marL="361950" indent="-180975" algn="l" rtl="0" eaLnBrk="0" fontAlgn="base" hangingPunct="0">
        <a:spcBef>
          <a:spcPct val="20000"/>
        </a:spcBef>
        <a:spcAft>
          <a:spcPts val="300"/>
        </a:spcAft>
        <a:buClr>
          <a:srgbClr val="D4642B"/>
        </a:buClr>
        <a:buFont typeface="Wingdings" pitchFamily="2" charset="2"/>
        <a:buChar char="§"/>
        <a:defRPr sz="2500" kern="1200">
          <a:solidFill>
            <a:srgbClr val="272525"/>
          </a:solidFill>
          <a:latin typeface="Arial" pitchFamily="34" charset="0"/>
          <a:ea typeface="+mn-ea"/>
          <a:cs typeface="Arial" pitchFamily="34" charset="0"/>
        </a:defRPr>
      </a:lvl2pPr>
      <a:lvl3pPr marL="714375" indent="-171450" algn="l" rtl="0" eaLnBrk="0" fontAlgn="base" hangingPunct="0">
        <a:spcBef>
          <a:spcPct val="20000"/>
        </a:spcBef>
        <a:spcAft>
          <a:spcPts val="300"/>
        </a:spcAft>
        <a:buClr>
          <a:srgbClr val="D4642B"/>
        </a:buClr>
        <a:buFont typeface="Wingdings" pitchFamily="2" charset="2"/>
        <a:buChar char="§"/>
        <a:defRPr sz="2300" kern="1200">
          <a:solidFill>
            <a:srgbClr val="272525"/>
          </a:solidFill>
          <a:latin typeface="Arial" pitchFamily="34" charset="0"/>
          <a:ea typeface="+mn-ea"/>
          <a:cs typeface="Arial" pitchFamily="34" charset="0"/>
        </a:defRPr>
      </a:lvl3pPr>
      <a:lvl4pPr marL="1076325" indent="-180975" algn="l" rtl="0" eaLnBrk="0" fontAlgn="base" hangingPunct="0">
        <a:spcBef>
          <a:spcPct val="20000"/>
        </a:spcBef>
        <a:spcAft>
          <a:spcPts val="300"/>
        </a:spcAft>
        <a:buClr>
          <a:srgbClr val="D4642B"/>
        </a:buClr>
        <a:buFont typeface="Wingdings" pitchFamily="2" charset="2"/>
        <a:buChar char="§"/>
        <a:defRPr sz="2000" kern="1200">
          <a:solidFill>
            <a:srgbClr val="272525"/>
          </a:solidFill>
          <a:latin typeface="Arial" pitchFamily="34" charset="0"/>
          <a:ea typeface="+mn-ea"/>
          <a:cs typeface="Arial" pitchFamily="34" charset="0"/>
        </a:defRPr>
      </a:lvl4pPr>
      <a:lvl5pPr marL="1438275" indent="-180975" algn="l" rtl="0" eaLnBrk="0" fontAlgn="base" hangingPunct="0">
        <a:spcBef>
          <a:spcPct val="20000"/>
        </a:spcBef>
        <a:spcAft>
          <a:spcPct val="0"/>
        </a:spcAft>
        <a:buClr>
          <a:srgbClr val="D4642B"/>
        </a:buClr>
        <a:buFont typeface="Wingdings" pitchFamily="2" charset="2"/>
        <a:buChar char="§"/>
        <a:defRPr sz="1700" kern="1200">
          <a:solidFill>
            <a:srgbClr val="272525"/>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4.xml"/><Relationship Id="rId4" Type="http://schemas.openxmlformats.org/officeDocument/2006/relationships/oleObject" Target="../embeddings/oleObject1.bin"/><Relationship Id="rId5" Type="http://schemas.openxmlformats.org/officeDocument/2006/relationships/image" Target="../media/image18.png"/><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tif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0.jpe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jpe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tiff"/><Relationship Id="rId3" Type="http://schemas.openxmlformats.org/officeDocument/2006/relationships/image" Target="../media/image23.tif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4.jpe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5.jpe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6.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7.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CA" dirty="0"/>
              <a:t>La productivité :</a:t>
            </a:r>
            <a:r>
              <a:rPr lang="fr-CA" dirty="0" smtClean="0"/>
              <a:t> </a:t>
            </a:r>
            <a:br>
              <a:rPr lang="fr-CA" dirty="0" smtClean="0"/>
            </a:br>
            <a:r>
              <a:rPr lang="fr-CA" dirty="0" smtClean="0"/>
              <a:t>son </a:t>
            </a:r>
            <a:r>
              <a:rPr lang="fr-CA" dirty="0"/>
              <a:t>rôle </a:t>
            </a:r>
            <a:r>
              <a:rPr lang="fr-CA" dirty="0" smtClean="0"/>
              <a:t>et </a:t>
            </a:r>
            <a:r>
              <a:rPr lang="fr-CA" dirty="0"/>
              <a:t>ses </a:t>
            </a:r>
            <a:r>
              <a:rPr lang="fr-CA" dirty="0" smtClean="0"/>
              <a:t>déterminants (suite)</a:t>
            </a:r>
            <a:endParaRPr lang="fr-CA" dirty="0"/>
          </a:p>
        </p:txBody>
      </p:sp>
      <p:sp>
        <p:nvSpPr>
          <p:cNvPr id="3" name="Espace réservé du numéro de diapositive 2"/>
          <p:cNvSpPr>
            <a:spLocks noGrp="1"/>
          </p:cNvSpPr>
          <p:nvPr>
            <p:ph type="sldNum" sz="quarter" idx="4"/>
          </p:nvPr>
        </p:nvSpPr>
        <p:spPr/>
        <p:txBody>
          <a:bodyPr/>
          <a:lstStyle/>
          <a:p>
            <a:pPr>
              <a:defRPr/>
            </a:pPr>
            <a:fld id="{437E8A14-D642-4221-8302-C4B33561F905}" type="slidenum">
              <a:rPr lang="fr-CA" smtClean="0"/>
              <a:pPr>
                <a:defRPr/>
              </a:pPr>
              <a:t>10</a:t>
            </a:fld>
            <a:endParaRPr lang="fr-CA" dirty="0"/>
          </a:p>
        </p:txBody>
      </p:sp>
      <p:sp>
        <p:nvSpPr>
          <p:cNvPr id="6" name="Espace réservé du contenu 5"/>
          <p:cNvSpPr>
            <a:spLocks noGrp="1"/>
          </p:cNvSpPr>
          <p:nvPr>
            <p:ph sz="quarter" idx="12"/>
          </p:nvPr>
        </p:nvSpPr>
        <p:spPr/>
        <p:txBody>
          <a:bodyPr/>
          <a:lstStyle/>
          <a:p>
            <a:r>
              <a:rPr lang="fr-CA" b="1" dirty="0"/>
              <a:t>L’importance de la </a:t>
            </a:r>
            <a:r>
              <a:rPr lang="fr-CA" b="1" dirty="0" smtClean="0"/>
              <a:t>productivité (suite)</a:t>
            </a:r>
          </a:p>
          <a:p>
            <a:pPr lvl="1"/>
            <a:r>
              <a:rPr lang="fr-CA" dirty="0" smtClean="0"/>
              <a:t>La productivité (ou productivité moyenne du travail) représente la production par unité du facteur travail. </a:t>
            </a:r>
          </a:p>
          <a:p>
            <a:pPr lvl="1"/>
            <a:r>
              <a:rPr lang="fr-CA" dirty="0" smtClean="0"/>
              <a:t>Elle peut être mesurée de deux façons :</a:t>
            </a:r>
          </a:p>
          <a:p>
            <a:pPr lvl="2"/>
            <a:r>
              <a:rPr lang="fr-CA" dirty="0" smtClean="0"/>
              <a:t>En divisant le PIB par le nombre de travailleurs.</a:t>
            </a:r>
          </a:p>
          <a:p>
            <a:pPr lvl="2"/>
            <a:r>
              <a:rPr lang="fr-CA" dirty="0" smtClean="0"/>
              <a:t>En divisant le PIB par le nombre total d’heures travaillées.</a:t>
            </a:r>
          </a:p>
          <a:p>
            <a:pPr lvl="1"/>
            <a:r>
              <a:rPr lang="fr-CA" dirty="0" smtClean="0"/>
              <a:t>Ces deux mesures reflètent l’efficacité des travailleurs.</a:t>
            </a:r>
          </a:p>
          <a:p>
            <a:pPr lvl="1"/>
            <a:r>
              <a:rPr lang="fr-CA" dirty="0" smtClean="0"/>
              <a:t>Pour le propos qui suit, nous retiendrons le concept de PIB par heure travaillée. </a:t>
            </a:r>
          </a:p>
          <a:p>
            <a:pPr lvl="1"/>
            <a:endParaRPr lang="fr-CA" dirty="0" smtClean="0"/>
          </a:p>
          <a:p>
            <a:pPr marL="514350" indent="-514350"/>
            <a:endParaRPr lang="fr-CA" sz="2500" dirty="0" smtClean="0"/>
          </a:p>
        </p:txBody>
      </p:sp>
    </p:spTree>
    <p:extLst>
      <p:ext uri="{BB962C8B-B14F-4D97-AF65-F5344CB8AC3E}">
        <p14:creationId xmlns:p14="http://schemas.microsoft.com/office/powerpoint/2010/main" val="311287975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CA" dirty="0"/>
              <a:t>La productivité :</a:t>
            </a:r>
            <a:r>
              <a:rPr lang="fr-CA" dirty="0" smtClean="0"/>
              <a:t> </a:t>
            </a:r>
            <a:br>
              <a:rPr lang="fr-CA" dirty="0" smtClean="0"/>
            </a:br>
            <a:r>
              <a:rPr lang="fr-CA" dirty="0" smtClean="0"/>
              <a:t>son </a:t>
            </a:r>
            <a:r>
              <a:rPr lang="fr-CA" dirty="0"/>
              <a:t>rôle </a:t>
            </a:r>
            <a:r>
              <a:rPr lang="fr-CA" dirty="0" smtClean="0"/>
              <a:t>et </a:t>
            </a:r>
            <a:r>
              <a:rPr lang="fr-CA" dirty="0"/>
              <a:t>ses </a:t>
            </a:r>
            <a:r>
              <a:rPr lang="fr-CA" dirty="0" smtClean="0"/>
              <a:t>déterminants (suite)</a:t>
            </a:r>
            <a:endParaRPr lang="fr-CA" dirty="0"/>
          </a:p>
        </p:txBody>
      </p:sp>
      <p:sp>
        <p:nvSpPr>
          <p:cNvPr id="3" name="Espace réservé du numéro de diapositive 2"/>
          <p:cNvSpPr>
            <a:spLocks noGrp="1"/>
          </p:cNvSpPr>
          <p:nvPr>
            <p:ph type="sldNum" sz="quarter" idx="4"/>
          </p:nvPr>
        </p:nvSpPr>
        <p:spPr/>
        <p:txBody>
          <a:bodyPr/>
          <a:lstStyle/>
          <a:p>
            <a:pPr>
              <a:defRPr/>
            </a:pPr>
            <a:fld id="{437E8A14-D642-4221-8302-C4B33561F905}" type="slidenum">
              <a:rPr lang="fr-CA" smtClean="0"/>
              <a:pPr>
                <a:defRPr/>
              </a:pPr>
              <a:t>11</a:t>
            </a:fld>
            <a:endParaRPr lang="fr-CA" dirty="0"/>
          </a:p>
        </p:txBody>
      </p:sp>
      <p:sp>
        <p:nvSpPr>
          <p:cNvPr id="6" name="Espace réservé du contenu 5"/>
          <p:cNvSpPr>
            <a:spLocks noGrp="1"/>
          </p:cNvSpPr>
          <p:nvPr>
            <p:ph sz="quarter" idx="12"/>
          </p:nvPr>
        </p:nvSpPr>
        <p:spPr/>
        <p:txBody>
          <a:bodyPr/>
          <a:lstStyle/>
          <a:p>
            <a:r>
              <a:rPr lang="fr-CA" b="1" dirty="0"/>
              <a:t>L’importance de la </a:t>
            </a:r>
            <a:r>
              <a:rPr lang="fr-CA" b="1" dirty="0" smtClean="0"/>
              <a:t>productivité (suite)</a:t>
            </a:r>
          </a:p>
          <a:p>
            <a:pPr lvl="1">
              <a:buFont typeface="Arial"/>
              <a:buChar char="•"/>
            </a:pPr>
            <a:r>
              <a:rPr lang="fr-CA" dirty="0" smtClean="0"/>
              <a:t>Considérons la formule suivante :</a:t>
            </a:r>
          </a:p>
          <a:p>
            <a:endParaRPr lang="fr-CA" sz="2500" dirty="0" smtClean="0"/>
          </a:p>
          <a:p>
            <a:endParaRPr lang="fr-CA" sz="2500" dirty="0" smtClean="0"/>
          </a:p>
          <a:p>
            <a:endParaRPr lang="fr-CA" sz="2500" dirty="0" smtClean="0"/>
          </a:p>
          <a:p>
            <a:pPr lvl="1">
              <a:buFont typeface="Arial"/>
              <a:buChar char="•"/>
            </a:pPr>
            <a:r>
              <a:rPr lang="fr-FR" dirty="0" smtClean="0">
                <a:cs typeface="Arial" charset="0"/>
              </a:rPr>
              <a:t>Qu’est-ce qui peut faire augmenter le PIB par habitant ? </a:t>
            </a:r>
          </a:p>
          <a:p>
            <a:endParaRPr lang="fr-CA" sz="2500" dirty="0"/>
          </a:p>
        </p:txBody>
      </p:sp>
      <p:graphicFrame>
        <p:nvGraphicFramePr>
          <p:cNvPr id="31747" name="Object 3"/>
          <p:cNvGraphicFramePr>
            <a:graphicFrameLocks noChangeAspect="1"/>
          </p:cNvGraphicFramePr>
          <p:nvPr/>
        </p:nvGraphicFramePr>
        <p:xfrm>
          <a:off x="304800" y="2895600"/>
          <a:ext cx="8534400" cy="663787"/>
        </p:xfrm>
        <a:graphic>
          <a:graphicData uri="http://schemas.openxmlformats.org/presentationml/2006/ole">
            <mc:AlternateContent xmlns:mc="http://schemas.openxmlformats.org/markup-compatibility/2006">
              <mc:Choice xmlns:v="urn:schemas-microsoft-com:vml" Requires="v">
                <p:oleObj spid="_x0000_s31773" name="Équation" r:id="rId4" imgW="5715000" imgH="444500" progId="Equation.3">
                  <p:embed/>
                </p:oleObj>
              </mc:Choice>
              <mc:Fallback>
                <p:oleObj name="Équation" r:id="rId4" imgW="5715000" imgH="444500" progId="Equation.3">
                  <p:embed/>
                  <p:pic>
                    <p:nvPicPr>
                      <p:cNvPr id="0"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4800" y="2895600"/>
                        <a:ext cx="8534400" cy="6637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66366806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CA" dirty="0"/>
              <a:t>La productivité :</a:t>
            </a:r>
            <a:r>
              <a:rPr lang="fr-CA" dirty="0" smtClean="0"/>
              <a:t> </a:t>
            </a:r>
            <a:br>
              <a:rPr lang="fr-CA" dirty="0" smtClean="0"/>
            </a:br>
            <a:r>
              <a:rPr lang="fr-CA" dirty="0" smtClean="0"/>
              <a:t>son </a:t>
            </a:r>
            <a:r>
              <a:rPr lang="fr-CA" dirty="0"/>
              <a:t>rôle </a:t>
            </a:r>
            <a:r>
              <a:rPr lang="fr-CA" dirty="0" smtClean="0"/>
              <a:t>et </a:t>
            </a:r>
            <a:r>
              <a:rPr lang="fr-CA" dirty="0"/>
              <a:t>ses </a:t>
            </a:r>
            <a:r>
              <a:rPr lang="fr-CA" dirty="0" smtClean="0"/>
              <a:t>déterminants (suite)</a:t>
            </a:r>
            <a:endParaRPr lang="fr-CA" dirty="0"/>
          </a:p>
        </p:txBody>
      </p:sp>
      <p:sp>
        <p:nvSpPr>
          <p:cNvPr id="3" name="Espace réservé du numéro de diapositive 2"/>
          <p:cNvSpPr>
            <a:spLocks noGrp="1"/>
          </p:cNvSpPr>
          <p:nvPr>
            <p:ph type="sldNum" sz="quarter" idx="4"/>
          </p:nvPr>
        </p:nvSpPr>
        <p:spPr/>
        <p:txBody>
          <a:bodyPr/>
          <a:lstStyle/>
          <a:p>
            <a:pPr>
              <a:defRPr/>
            </a:pPr>
            <a:fld id="{437E8A14-D642-4221-8302-C4B33561F905}" type="slidenum">
              <a:rPr lang="fr-CA" smtClean="0"/>
              <a:pPr>
                <a:defRPr/>
              </a:pPr>
              <a:t>12</a:t>
            </a:fld>
            <a:endParaRPr lang="fr-CA" dirty="0"/>
          </a:p>
        </p:txBody>
      </p:sp>
      <p:sp>
        <p:nvSpPr>
          <p:cNvPr id="6" name="Espace réservé du contenu 5"/>
          <p:cNvSpPr>
            <a:spLocks noGrp="1"/>
          </p:cNvSpPr>
          <p:nvPr>
            <p:ph sz="quarter" idx="12"/>
          </p:nvPr>
        </p:nvSpPr>
        <p:spPr/>
        <p:txBody>
          <a:bodyPr/>
          <a:lstStyle/>
          <a:p>
            <a:r>
              <a:rPr lang="fr-CA" b="1" dirty="0"/>
              <a:t>L’importance de la </a:t>
            </a:r>
            <a:r>
              <a:rPr lang="fr-CA" b="1" dirty="0" smtClean="0"/>
              <a:t>productivité (suite)</a:t>
            </a:r>
          </a:p>
          <a:p>
            <a:pPr lvl="1"/>
            <a:r>
              <a:rPr lang="fr-CA" dirty="0" smtClean="0"/>
              <a:t>Sur une courte période, chacun des termes du côté   droit de l’équation peut augmenter ou diminuer et, donc, contribuer à changer le PIB par habitant.</a:t>
            </a:r>
          </a:p>
          <a:p>
            <a:pPr lvl="1"/>
            <a:r>
              <a:rPr lang="fr-CA" dirty="0" smtClean="0"/>
              <a:t>Lorsqu’on s’intéresse à la croissance du niveau de vie sur une longue période, la situation est différente.</a:t>
            </a:r>
          </a:p>
          <a:p>
            <a:pPr lvl="1"/>
            <a:r>
              <a:rPr lang="fr-CA" dirty="0" smtClean="0"/>
              <a:t>La seule variable qui peut expliquer la hausse               du PIB par habitant observée au Canada est la hausse de la productivité moyenne du travail, autrement dit, l’efficacité des travailleurs.</a:t>
            </a:r>
          </a:p>
        </p:txBody>
      </p:sp>
    </p:spTree>
    <p:extLst>
      <p:ext uri="{BB962C8B-B14F-4D97-AF65-F5344CB8AC3E}">
        <p14:creationId xmlns:p14="http://schemas.microsoft.com/office/powerpoint/2010/main" val="6294364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CA" dirty="0"/>
              <a:t>La productivité :</a:t>
            </a:r>
            <a:r>
              <a:rPr lang="fr-CA" dirty="0" smtClean="0"/>
              <a:t> </a:t>
            </a:r>
            <a:br>
              <a:rPr lang="fr-CA" dirty="0" smtClean="0"/>
            </a:br>
            <a:r>
              <a:rPr lang="fr-CA" dirty="0" smtClean="0"/>
              <a:t>son </a:t>
            </a:r>
            <a:r>
              <a:rPr lang="fr-CA" dirty="0"/>
              <a:t>rôle </a:t>
            </a:r>
            <a:r>
              <a:rPr lang="fr-CA" dirty="0" smtClean="0"/>
              <a:t>et </a:t>
            </a:r>
            <a:r>
              <a:rPr lang="fr-CA" dirty="0"/>
              <a:t>ses </a:t>
            </a:r>
            <a:r>
              <a:rPr lang="fr-CA" dirty="0" smtClean="0"/>
              <a:t>déterminants (suite)</a:t>
            </a:r>
            <a:endParaRPr lang="fr-CA" dirty="0"/>
          </a:p>
        </p:txBody>
      </p:sp>
      <p:sp>
        <p:nvSpPr>
          <p:cNvPr id="3" name="Espace réservé du numéro de diapositive 2"/>
          <p:cNvSpPr>
            <a:spLocks noGrp="1"/>
          </p:cNvSpPr>
          <p:nvPr>
            <p:ph type="sldNum" sz="quarter" idx="4"/>
          </p:nvPr>
        </p:nvSpPr>
        <p:spPr/>
        <p:txBody>
          <a:bodyPr/>
          <a:lstStyle/>
          <a:p>
            <a:pPr>
              <a:defRPr/>
            </a:pPr>
            <a:fld id="{437E8A14-D642-4221-8302-C4B33561F905}" type="slidenum">
              <a:rPr lang="fr-CA" smtClean="0"/>
              <a:pPr>
                <a:defRPr/>
              </a:pPr>
              <a:t>13</a:t>
            </a:fld>
            <a:endParaRPr lang="fr-CA" dirty="0"/>
          </a:p>
        </p:txBody>
      </p:sp>
      <p:sp>
        <p:nvSpPr>
          <p:cNvPr id="6" name="Espace réservé du contenu 5"/>
          <p:cNvSpPr>
            <a:spLocks noGrp="1"/>
          </p:cNvSpPr>
          <p:nvPr>
            <p:ph sz="quarter" idx="12"/>
          </p:nvPr>
        </p:nvSpPr>
        <p:spPr/>
        <p:txBody>
          <a:bodyPr/>
          <a:lstStyle/>
          <a:p>
            <a:r>
              <a:rPr lang="fr-CA" b="1" dirty="0"/>
              <a:t>Les déterminants de la productivité</a:t>
            </a:r>
            <a:endParaRPr lang="fr-CA" b="1" dirty="0" smtClean="0"/>
          </a:p>
          <a:p>
            <a:pPr lvl="1"/>
            <a:r>
              <a:rPr lang="fr-CA" b="1" dirty="0" smtClean="0"/>
              <a:t>Capital physique </a:t>
            </a:r>
            <a:r>
              <a:rPr lang="fr-CA" dirty="0" smtClean="0"/>
              <a:t>: Stock d’outils, d’immeubles </a:t>
            </a:r>
            <a:br>
              <a:rPr lang="fr-CA" dirty="0" smtClean="0"/>
            </a:br>
            <a:r>
              <a:rPr lang="fr-CA" dirty="0" smtClean="0"/>
              <a:t>et d’équipements servant à la production de biens et     de services. </a:t>
            </a:r>
          </a:p>
          <a:p>
            <a:pPr lvl="1"/>
            <a:r>
              <a:rPr lang="fr-CA" dirty="0" smtClean="0"/>
              <a:t>Le capital est l’intrant d’un processus de production,  mais il est également l’extrant d’un processus de production antérieur.</a:t>
            </a:r>
            <a:endParaRPr lang="fr-CA" sz="2500" b="1" dirty="0" smtClean="0"/>
          </a:p>
          <a:p>
            <a:pPr marL="514350" indent="-514350">
              <a:buFont typeface="Arial"/>
              <a:buChar char="•"/>
            </a:pPr>
            <a:endParaRPr lang="fr-CA" sz="2500" dirty="0"/>
          </a:p>
        </p:txBody>
      </p:sp>
    </p:spTree>
    <p:extLst>
      <p:ext uri="{BB962C8B-B14F-4D97-AF65-F5344CB8AC3E}">
        <p14:creationId xmlns:p14="http://schemas.microsoft.com/office/powerpoint/2010/main" val="173778075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CA" dirty="0"/>
              <a:t>La productivité :</a:t>
            </a:r>
            <a:r>
              <a:rPr lang="fr-CA" dirty="0" smtClean="0"/>
              <a:t> </a:t>
            </a:r>
            <a:br>
              <a:rPr lang="fr-CA" dirty="0" smtClean="0"/>
            </a:br>
            <a:r>
              <a:rPr lang="fr-CA" dirty="0" smtClean="0"/>
              <a:t>son </a:t>
            </a:r>
            <a:r>
              <a:rPr lang="fr-CA" dirty="0"/>
              <a:t>rôle </a:t>
            </a:r>
            <a:r>
              <a:rPr lang="fr-CA" dirty="0" smtClean="0"/>
              <a:t>et </a:t>
            </a:r>
            <a:r>
              <a:rPr lang="fr-CA" dirty="0"/>
              <a:t>ses </a:t>
            </a:r>
            <a:r>
              <a:rPr lang="fr-CA" dirty="0" smtClean="0"/>
              <a:t>déterminants (suite)</a:t>
            </a:r>
            <a:endParaRPr lang="fr-CA" dirty="0"/>
          </a:p>
        </p:txBody>
      </p:sp>
      <p:sp>
        <p:nvSpPr>
          <p:cNvPr id="3" name="Espace réservé du numéro de diapositive 2"/>
          <p:cNvSpPr>
            <a:spLocks noGrp="1"/>
          </p:cNvSpPr>
          <p:nvPr>
            <p:ph type="sldNum" sz="quarter" idx="4"/>
          </p:nvPr>
        </p:nvSpPr>
        <p:spPr/>
        <p:txBody>
          <a:bodyPr/>
          <a:lstStyle/>
          <a:p>
            <a:pPr>
              <a:defRPr/>
            </a:pPr>
            <a:fld id="{437E8A14-D642-4221-8302-C4B33561F905}" type="slidenum">
              <a:rPr lang="fr-CA" smtClean="0"/>
              <a:pPr>
                <a:defRPr/>
              </a:pPr>
              <a:t>14</a:t>
            </a:fld>
            <a:endParaRPr lang="fr-CA" dirty="0"/>
          </a:p>
        </p:txBody>
      </p:sp>
      <p:sp>
        <p:nvSpPr>
          <p:cNvPr id="6" name="Espace réservé du contenu 5"/>
          <p:cNvSpPr>
            <a:spLocks noGrp="1"/>
          </p:cNvSpPr>
          <p:nvPr>
            <p:ph sz="quarter" idx="12"/>
          </p:nvPr>
        </p:nvSpPr>
        <p:spPr/>
        <p:txBody>
          <a:bodyPr/>
          <a:lstStyle/>
          <a:p>
            <a:r>
              <a:rPr lang="fr-CA" b="1" dirty="0"/>
              <a:t>Les déterminants de la </a:t>
            </a:r>
            <a:r>
              <a:rPr lang="fr-CA" b="1" dirty="0" smtClean="0"/>
              <a:t>productivité (suite)</a:t>
            </a:r>
          </a:p>
          <a:p>
            <a:pPr lvl="1"/>
            <a:r>
              <a:rPr lang="fr-CA" b="1" dirty="0" smtClean="0"/>
              <a:t>Capital humain </a:t>
            </a:r>
            <a:r>
              <a:rPr lang="fr-CA" dirty="0" smtClean="0"/>
              <a:t>: Connaissances et compétences que les travailleurs acquièrent par l’éducation, la formation et l’expérience. </a:t>
            </a:r>
          </a:p>
          <a:p>
            <a:pPr lvl="1"/>
            <a:r>
              <a:rPr lang="fr-CA" dirty="0" smtClean="0"/>
              <a:t>Il s’agit d’un facteur de production produit.</a:t>
            </a:r>
          </a:p>
          <a:p>
            <a:pPr lvl="1"/>
            <a:r>
              <a:rPr lang="fr-CA" dirty="0" smtClean="0"/>
              <a:t>Pour augmenter le capital humain, il faut des intrants, comme les professeurs, les bibliothèques et le temps passé à étudier.</a:t>
            </a:r>
            <a:endParaRPr lang="fr-CA" sz="2500" b="1" dirty="0" smtClean="0"/>
          </a:p>
          <a:p>
            <a:pPr marL="514350" indent="-514350">
              <a:buFont typeface="Arial"/>
              <a:buChar char="•"/>
            </a:pPr>
            <a:endParaRPr lang="fr-CA" sz="2500" dirty="0"/>
          </a:p>
        </p:txBody>
      </p:sp>
    </p:spTree>
    <p:extLst>
      <p:ext uri="{BB962C8B-B14F-4D97-AF65-F5344CB8AC3E}">
        <p14:creationId xmlns:p14="http://schemas.microsoft.com/office/powerpoint/2010/main" val="409927735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CA" dirty="0"/>
              <a:t>La productivité :</a:t>
            </a:r>
            <a:r>
              <a:rPr lang="fr-CA" dirty="0" smtClean="0"/>
              <a:t> </a:t>
            </a:r>
            <a:br>
              <a:rPr lang="fr-CA" dirty="0" smtClean="0"/>
            </a:br>
            <a:r>
              <a:rPr lang="fr-CA" dirty="0" smtClean="0"/>
              <a:t>son </a:t>
            </a:r>
            <a:r>
              <a:rPr lang="fr-CA" dirty="0"/>
              <a:t>rôle </a:t>
            </a:r>
            <a:r>
              <a:rPr lang="fr-CA" dirty="0" smtClean="0"/>
              <a:t>et </a:t>
            </a:r>
            <a:r>
              <a:rPr lang="fr-CA" dirty="0"/>
              <a:t>ses </a:t>
            </a:r>
            <a:r>
              <a:rPr lang="fr-CA" dirty="0" smtClean="0"/>
              <a:t>déterminants (suite)</a:t>
            </a:r>
            <a:endParaRPr lang="fr-CA" dirty="0"/>
          </a:p>
        </p:txBody>
      </p:sp>
      <p:sp>
        <p:nvSpPr>
          <p:cNvPr id="3" name="Espace réservé du numéro de diapositive 2"/>
          <p:cNvSpPr>
            <a:spLocks noGrp="1"/>
          </p:cNvSpPr>
          <p:nvPr>
            <p:ph type="sldNum" sz="quarter" idx="4"/>
          </p:nvPr>
        </p:nvSpPr>
        <p:spPr/>
        <p:txBody>
          <a:bodyPr/>
          <a:lstStyle/>
          <a:p>
            <a:pPr>
              <a:defRPr/>
            </a:pPr>
            <a:fld id="{437E8A14-D642-4221-8302-C4B33561F905}" type="slidenum">
              <a:rPr lang="fr-CA" smtClean="0"/>
              <a:pPr>
                <a:defRPr/>
              </a:pPr>
              <a:t>15</a:t>
            </a:fld>
            <a:endParaRPr lang="fr-CA" dirty="0"/>
          </a:p>
        </p:txBody>
      </p:sp>
      <p:sp>
        <p:nvSpPr>
          <p:cNvPr id="6" name="Espace réservé du contenu 5"/>
          <p:cNvSpPr>
            <a:spLocks noGrp="1"/>
          </p:cNvSpPr>
          <p:nvPr>
            <p:ph sz="quarter" idx="12"/>
          </p:nvPr>
        </p:nvSpPr>
        <p:spPr>
          <a:xfrm>
            <a:off x="110944" y="1643050"/>
            <a:ext cx="8781535" cy="4449775"/>
          </a:xfrm>
        </p:spPr>
        <p:txBody>
          <a:bodyPr/>
          <a:lstStyle/>
          <a:p>
            <a:r>
              <a:rPr lang="fr-CA" b="1" dirty="0"/>
              <a:t>Les déterminants de la </a:t>
            </a:r>
            <a:r>
              <a:rPr lang="fr-CA" b="1" dirty="0" smtClean="0"/>
              <a:t>productivité (suite)</a:t>
            </a:r>
          </a:p>
          <a:p>
            <a:pPr lvl="1"/>
            <a:r>
              <a:rPr lang="fr-CA" b="1" dirty="0" smtClean="0"/>
              <a:t>Ressources naturelles </a:t>
            </a:r>
            <a:r>
              <a:rPr lang="fr-CA" dirty="0" smtClean="0"/>
              <a:t>: Intrants fournis par la nature, tels que la terre, les rivières et les gisements de minerais. </a:t>
            </a:r>
          </a:p>
          <a:p>
            <a:pPr lvl="1"/>
            <a:r>
              <a:rPr lang="fr-CA" dirty="0" smtClean="0"/>
              <a:t>Les ressources naturelles prennent deux formes :</a:t>
            </a:r>
          </a:p>
          <a:p>
            <a:pPr lvl="2"/>
            <a:r>
              <a:rPr lang="fr-CA" dirty="0" smtClean="0"/>
              <a:t>Les ressources renouvelables.</a:t>
            </a:r>
          </a:p>
          <a:p>
            <a:pPr lvl="2"/>
            <a:r>
              <a:rPr lang="fr-CA" dirty="0" smtClean="0"/>
              <a:t>Les ressources non renouvelables.</a:t>
            </a:r>
          </a:p>
          <a:p>
            <a:pPr lvl="1"/>
            <a:r>
              <a:rPr lang="fr-CA" dirty="0" smtClean="0"/>
              <a:t>Des différences dans la dotation en ressources   naturelles sont responsables d’une partie des écarts   entre les niveaux de vie que l’on peut observer                  à travers le monde. </a:t>
            </a:r>
          </a:p>
          <a:p>
            <a:pPr lvl="1"/>
            <a:endParaRPr lang="fr-CA" dirty="0" smtClean="0"/>
          </a:p>
        </p:txBody>
      </p:sp>
    </p:spTree>
    <p:extLst>
      <p:ext uri="{BB962C8B-B14F-4D97-AF65-F5344CB8AC3E}">
        <p14:creationId xmlns:p14="http://schemas.microsoft.com/office/powerpoint/2010/main" val="48156631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a:xfrm>
            <a:off x="1905000" y="228600"/>
            <a:ext cx="6864370" cy="1157531"/>
          </a:xfrm>
        </p:spPr>
        <p:txBody>
          <a:bodyPr/>
          <a:lstStyle/>
          <a:p>
            <a:r>
              <a:rPr lang="fr-CA" dirty="0"/>
              <a:t>La productivité :</a:t>
            </a:r>
            <a:r>
              <a:rPr lang="fr-CA" dirty="0" smtClean="0"/>
              <a:t> </a:t>
            </a:r>
            <a:br>
              <a:rPr lang="fr-CA" dirty="0" smtClean="0"/>
            </a:br>
            <a:r>
              <a:rPr lang="fr-CA" dirty="0" smtClean="0"/>
              <a:t>son </a:t>
            </a:r>
            <a:r>
              <a:rPr lang="fr-CA" dirty="0"/>
              <a:t>rôle </a:t>
            </a:r>
            <a:r>
              <a:rPr lang="fr-CA" dirty="0" smtClean="0"/>
              <a:t>et </a:t>
            </a:r>
            <a:r>
              <a:rPr lang="fr-CA" dirty="0"/>
              <a:t>ses </a:t>
            </a:r>
            <a:r>
              <a:rPr lang="fr-CA" dirty="0" smtClean="0"/>
              <a:t>déterminants (suite)</a:t>
            </a:r>
            <a:endParaRPr lang="fr-CA" dirty="0"/>
          </a:p>
        </p:txBody>
      </p:sp>
      <p:sp>
        <p:nvSpPr>
          <p:cNvPr id="3" name="Espace réservé du numéro de diapositive 2"/>
          <p:cNvSpPr>
            <a:spLocks noGrp="1"/>
          </p:cNvSpPr>
          <p:nvPr>
            <p:ph type="sldNum" sz="quarter" idx="4"/>
          </p:nvPr>
        </p:nvSpPr>
        <p:spPr/>
        <p:txBody>
          <a:bodyPr/>
          <a:lstStyle/>
          <a:p>
            <a:pPr>
              <a:defRPr/>
            </a:pPr>
            <a:fld id="{437E8A14-D642-4221-8302-C4B33561F905}" type="slidenum">
              <a:rPr lang="fr-CA" smtClean="0"/>
              <a:pPr>
                <a:defRPr/>
              </a:pPr>
              <a:t>16</a:t>
            </a:fld>
            <a:endParaRPr lang="fr-CA" dirty="0"/>
          </a:p>
        </p:txBody>
      </p:sp>
      <p:sp>
        <p:nvSpPr>
          <p:cNvPr id="6" name="Espace réservé du contenu 5"/>
          <p:cNvSpPr>
            <a:spLocks noGrp="1"/>
          </p:cNvSpPr>
          <p:nvPr>
            <p:ph sz="quarter" idx="12"/>
          </p:nvPr>
        </p:nvSpPr>
        <p:spPr>
          <a:xfrm>
            <a:off x="110944" y="1643050"/>
            <a:ext cx="8781535" cy="4449775"/>
          </a:xfrm>
        </p:spPr>
        <p:txBody>
          <a:bodyPr/>
          <a:lstStyle/>
          <a:p>
            <a:r>
              <a:rPr lang="fr-CA" b="1" dirty="0"/>
              <a:t>Les déterminants de la </a:t>
            </a:r>
            <a:r>
              <a:rPr lang="fr-CA" b="1" dirty="0" smtClean="0"/>
              <a:t>productivité (suite)</a:t>
            </a:r>
          </a:p>
          <a:p>
            <a:pPr lvl="1"/>
            <a:r>
              <a:rPr lang="fr-CA" sz="2300" b="1" dirty="0" smtClean="0"/>
              <a:t>Connaissances technologiques </a:t>
            </a:r>
            <a:r>
              <a:rPr lang="fr-CA" sz="2300" dirty="0" smtClean="0"/>
              <a:t>: Connaissances de             la société quant aux meilleures manières de produire les biens et les services.  </a:t>
            </a:r>
          </a:p>
          <a:p>
            <a:pPr lvl="1"/>
            <a:r>
              <a:rPr lang="fr-CA" sz="2300" dirty="0" smtClean="0"/>
              <a:t>Les connaissances technologiques prennent plusieurs formes :</a:t>
            </a:r>
          </a:p>
          <a:p>
            <a:pPr lvl="2"/>
            <a:r>
              <a:rPr lang="fr-CA" sz="2100" dirty="0" smtClean="0"/>
              <a:t>Certaines technologies se répandent rapidement pour faire </a:t>
            </a:r>
            <a:br>
              <a:rPr lang="fr-CA" sz="2100" dirty="0" smtClean="0"/>
            </a:br>
            <a:r>
              <a:rPr lang="fr-CA" sz="2100" dirty="0" smtClean="0"/>
              <a:t>partie du patrimoine commun : le travail à la chaîne (H. Ford).</a:t>
            </a:r>
          </a:p>
          <a:p>
            <a:pPr lvl="2"/>
            <a:r>
              <a:rPr lang="fr-CA" sz="2100" dirty="0" smtClean="0"/>
              <a:t>D’autres technologies demeurent la propriété de leurs </a:t>
            </a:r>
            <a:br>
              <a:rPr lang="fr-CA" sz="2100" dirty="0" smtClean="0"/>
            </a:br>
            <a:r>
              <a:rPr lang="fr-CA" sz="2100" dirty="0" smtClean="0"/>
              <a:t>inventeurs : la recette secrète de Coca-Cola. </a:t>
            </a:r>
          </a:p>
          <a:p>
            <a:pPr lvl="2"/>
            <a:r>
              <a:rPr lang="fr-CA" sz="2100" dirty="0" smtClean="0"/>
              <a:t>D’autres connaissances technologiques appartiennent à des entreprises durant un temps limité : les nouveaux médicaments.</a:t>
            </a:r>
          </a:p>
          <a:p>
            <a:pPr lvl="1"/>
            <a:endParaRPr lang="fr-CA" dirty="0" smtClean="0"/>
          </a:p>
        </p:txBody>
      </p:sp>
    </p:spTree>
    <p:extLst>
      <p:ext uri="{BB962C8B-B14F-4D97-AF65-F5344CB8AC3E}">
        <p14:creationId xmlns:p14="http://schemas.microsoft.com/office/powerpoint/2010/main" val="418939052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CA" dirty="0"/>
              <a:t>Les politiques favorisant </a:t>
            </a:r>
            <a:br>
              <a:rPr lang="fr-CA" dirty="0"/>
            </a:br>
            <a:r>
              <a:rPr lang="fr-CA" dirty="0"/>
              <a:t>la croissance économique</a:t>
            </a:r>
          </a:p>
        </p:txBody>
      </p:sp>
      <p:sp>
        <p:nvSpPr>
          <p:cNvPr id="3" name="Espace réservé du numéro de diapositive 2"/>
          <p:cNvSpPr>
            <a:spLocks noGrp="1"/>
          </p:cNvSpPr>
          <p:nvPr>
            <p:ph type="sldNum" sz="quarter" idx="4"/>
          </p:nvPr>
        </p:nvSpPr>
        <p:spPr/>
        <p:txBody>
          <a:bodyPr/>
          <a:lstStyle/>
          <a:p>
            <a:pPr>
              <a:defRPr/>
            </a:pPr>
            <a:fld id="{437E8A14-D642-4221-8302-C4B33561F905}" type="slidenum">
              <a:rPr lang="fr-CA" smtClean="0"/>
              <a:pPr>
                <a:defRPr/>
              </a:pPr>
              <a:t>17</a:t>
            </a:fld>
            <a:endParaRPr lang="fr-CA" dirty="0"/>
          </a:p>
        </p:txBody>
      </p:sp>
      <p:sp>
        <p:nvSpPr>
          <p:cNvPr id="6" name="Espace réservé du contenu 5"/>
          <p:cNvSpPr>
            <a:spLocks noGrp="1"/>
          </p:cNvSpPr>
          <p:nvPr>
            <p:ph sz="quarter" idx="12"/>
          </p:nvPr>
        </p:nvSpPr>
        <p:spPr>
          <a:xfrm>
            <a:off x="152400" y="1524000"/>
            <a:ext cx="8781535" cy="4449775"/>
          </a:xfrm>
        </p:spPr>
        <p:txBody>
          <a:bodyPr/>
          <a:lstStyle/>
          <a:p>
            <a:pPr lvl="1"/>
            <a:r>
              <a:rPr lang="fr-CA" sz="1800" dirty="0" smtClean="0"/>
              <a:t>Certaines politiques publiques favorisent l’augmentation de la productivité et des niveaux de vie. </a:t>
            </a:r>
          </a:p>
          <a:p>
            <a:pPr lvl="1"/>
            <a:r>
              <a:rPr lang="fr-CA" sz="1800" dirty="0" smtClean="0"/>
              <a:t>En voici des exemples : </a:t>
            </a:r>
          </a:p>
          <a:p>
            <a:pPr lvl="2"/>
            <a:r>
              <a:rPr lang="fr-CA" sz="1800" dirty="0" smtClean="0"/>
              <a:t>L’importance de l’épargne et de l’investissement.</a:t>
            </a:r>
          </a:p>
          <a:p>
            <a:pPr lvl="2"/>
            <a:r>
              <a:rPr lang="fr-CA" sz="1800" dirty="0" smtClean="0"/>
              <a:t>Les rendements décroissants et l’effet de rattrapage.</a:t>
            </a:r>
          </a:p>
          <a:p>
            <a:pPr lvl="2"/>
            <a:r>
              <a:rPr lang="fr-CA" sz="1800" dirty="0" smtClean="0"/>
              <a:t>La liberté économique et le droit de propriété.</a:t>
            </a:r>
          </a:p>
          <a:p>
            <a:pPr lvl="2"/>
            <a:r>
              <a:rPr lang="fr-CA" sz="1800" dirty="0" smtClean="0"/>
              <a:t>La fiscalité. L’ouverture à l’investissement étranger.</a:t>
            </a:r>
          </a:p>
          <a:p>
            <a:pPr lvl="2"/>
            <a:r>
              <a:rPr lang="fr-CA" sz="1800" dirty="0" smtClean="0"/>
              <a:t>Le libre-échange et la mondialisation.</a:t>
            </a:r>
          </a:p>
          <a:p>
            <a:pPr lvl="2"/>
            <a:r>
              <a:rPr lang="fr-CA" sz="1800" dirty="0" smtClean="0"/>
              <a:t>L’éducation. </a:t>
            </a:r>
          </a:p>
          <a:p>
            <a:pPr lvl="2"/>
            <a:r>
              <a:rPr lang="fr-CA" sz="1800" dirty="0" smtClean="0"/>
              <a:t>La santé et l’alimentation. </a:t>
            </a:r>
          </a:p>
          <a:p>
            <a:pPr lvl="2"/>
            <a:r>
              <a:rPr lang="fr-CA" sz="1800" dirty="0" smtClean="0"/>
              <a:t>La recherche et le développement.</a:t>
            </a:r>
          </a:p>
          <a:p>
            <a:pPr lvl="2"/>
            <a:r>
              <a:rPr lang="fr-CA" sz="1800" dirty="0" smtClean="0"/>
              <a:t>La croissance démographique.</a:t>
            </a:r>
          </a:p>
        </p:txBody>
      </p:sp>
    </p:spTree>
    <p:extLst>
      <p:ext uri="{BB962C8B-B14F-4D97-AF65-F5344CB8AC3E}">
        <p14:creationId xmlns:p14="http://schemas.microsoft.com/office/powerpoint/2010/main" val="24459263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CA" dirty="0"/>
              <a:t>Les politiques favorisant </a:t>
            </a:r>
            <a:br>
              <a:rPr lang="fr-CA" dirty="0"/>
            </a:br>
            <a:r>
              <a:rPr lang="fr-CA" dirty="0"/>
              <a:t>la croissance économique</a:t>
            </a:r>
          </a:p>
        </p:txBody>
      </p:sp>
      <p:sp>
        <p:nvSpPr>
          <p:cNvPr id="3" name="Espace réservé du numéro de diapositive 2"/>
          <p:cNvSpPr>
            <a:spLocks noGrp="1"/>
          </p:cNvSpPr>
          <p:nvPr>
            <p:ph type="sldNum" sz="quarter" idx="4"/>
          </p:nvPr>
        </p:nvSpPr>
        <p:spPr/>
        <p:txBody>
          <a:bodyPr/>
          <a:lstStyle/>
          <a:p>
            <a:pPr>
              <a:defRPr/>
            </a:pPr>
            <a:fld id="{437E8A14-D642-4221-8302-C4B33561F905}" type="slidenum">
              <a:rPr lang="fr-CA" smtClean="0"/>
              <a:pPr>
                <a:defRPr/>
              </a:pPr>
              <a:t>18</a:t>
            </a:fld>
            <a:endParaRPr lang="fr-CA" dirty="0"/>
          </a:p>
        </p:txBody>
      </p:sp>
      <p:sp>
        <p:nvSpPr>
          <p:cNvPr id="6" name="Espace réservé du contenu 5"/>
          <p:cNvSpPr>
            <a:spLocks noGrp="1"/>
          </p:cNvSpPr>
          <p:nvPr>
            <p:ph sz="quarter" idx="12"/>
          </p:nvPr>
        </p:nvSpPr>
        <p:spPr>
          <a:xfrm>
            <a:off x="152400" y="1524000"/>
            <a:ext cx="8781535" cy="4449775"/>
          </a:xfrm>
        </p:spPr>
        <p:txBody>
          <a:bodyPr/>
          <a:lstStyle/>
          <a:p>
            <a:pPr lvl="1"/>
            <a:r>
              <a:rPr lang="fr-CA" sz="2000" dirty="0" smtClean="0"/>
              <a:t>L’importance de l’épargne et de l’investissement.</a:t>
            </a:r>
          </a:p>
          <a:p>
            <a:pPr lvl="2"/>
            <a:r>
              <a:rPr lang="fr-CA" sz="1800" dirty="0" smtClean="0"/>
              <a:t>Investir aujourd’hui dans la production de biens de capital pour augmenter la productivité future. </a:t>
            </a:r>
          </a:p>
          <a:p>
            <a:pPr lvl="2"/>
            <a:r>
              <a:rPr lang="fr-CA" sz="1800" dirty="0" smtClean="0"/>
              <a:t>Il y a toutefois un arbitrage en raison de la rareté des ressources ce qui implique un coût d’opportunité (de renonciation) : Réduire la production de biens de consommation courante pour augmenter la production de capital. </a:t>
            </a:r>
          </a:p>
          <a:p>
            <a:pPr lvl="2"/>
            <a:r>
              <a:rPr lang="fr-CA" sz="1800" dirty="0" smtClean="0"/>
              <a:t>Il faut augmenter l’épargne et réduire la consommation pour avoir accès à des fonds pour l’investissement qui permet l’accumulation de capital.  </a:t>
            </a:r>
          </a:p>
        </p:txBody>
      </p:sp>
      <p:grpSp>
        <p:nvGrpSpPr>
          <p:cNvPr id="7" name="Group 6"/>
          <p:cNvGrpSpPr/>
          <p:nvPr/>
        </p:nvGrpSpPr>
        <p:grpSpPr>
          <a:xfrm>
            <a:off x="2843808" y="4221088"/>
            <a:ext cx="2736304" cy="1887777"/>
            <a:chOff x="2843808" y="4221088"/>
            <a:chExt cx="2736304" cy="1887777"/>
          </a:xfrm>
        </p:grpSpPr>
        <p:pic>
          <p:nvPicPr>
            <p:cNvPr id="2" name="Picture 1"/>
            <p:cNvPicPr>
              <a:picLocks noChangeAspect="1"/>
            </p:cNvPicPr>
            <p:nvPr/>
          </p:nvPicPr>
          <p:blipFill>
            <a:blip r:embed="rId2"/>
            <a:stretch>
              <a:fillRect/>
            </a:stretch>
          </p:blipFill>
          <p:spPr>
            <a:xfrm>
              <a:off x="2987824" y="4221088"/>
              <a:ext cx="2520280" cy="1887777"/>
            </a:xfrm>
            <a:prstGeom prst="rect">
              <a:avLst/>
            </a:prstGeom>
          </p:spPr>
        </p:pic>
        <p:sp>
          <p:nvSpPr>
            <p:cNvPr id="4" name="Rounded Rectangle 3"/>
            <p:cNvSpPr/>
            <p:nvPr/>
          </p:nvSpPr>
          <p:spPr>
            <a:xfrm>
              <a:off x="2843808" y="4221088"/>
              <a:ext cx="2736304" cy="43204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1200" b="1" dirty="0" smtClean="0">
                  <a:solidFill>
                    <a:srgbClr val="7030A0"/>
                  </a:solidFill>
                </a:rPr>
                <a:t>Biens de capital </a:t>
              </a:r>
              <a:r>
                <a:rPr lang="fr-CA" sz="1200" b="1" smtClean="0">
                  <a:solidFill>
                    <a:srgbClr val="7030A0"/>
                  </a:solidFill>
                </a:rPr>
                <a:t>et croissance future </a:t>
              </a:r>
              <a:endParaRPr lang="fr-CA" sz="1200" b="1" dirty="0">
                <a:solidFill>
                  <a:srgbClr val="7030A0"/>
                </a:solidFill>
              </a:endParaRPr>
            </a:p>
          </p:txBody>
        </p:sp>
      </p:grpSp>
    </p:spTree>
    <p:extLst>
      <p:ext uri="{BB962C8B-B14F-4D97-AF65-F5344CB8AC3E}">
        <p14:creationId xmlns:p14="http://schemas.microsoft.com/office/powerpoint/2010/main" val="161817943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CA" dirty="0"/>
              <a:t>Les politiques favorisant </a:t>
            </a:r>
            <a:br>
              <a:rPr lang="fr-CA" dirty="0"/>
            </a:br>
            <a:r>
              <a:rPr lang="fr-CA" dirty="0"/>
              <a:t>la croissance économique</a:t>
            </a:r>
          </a:p>
        </p:txBody>
      </p:sp>
      <p:sp>
        <p:nvSpPr>
          <p:cNvPr id="3" name="Espace réservé du numéro de diapositive 2"/>
          <p:cNvSpPr>
            <a:spLocks noGrp="1"/>
          </p:cNvSpPr>
          <p:nvPr>
            <p:ph type="sldNum" sz="quarter" idx="4"/>
          </p:nvPr>
        </p:nvSpPr>
        <p:spPr/>
        <p:txBody>
          <a:bodyPr/>
          <a:lstStyle/>
          <a:p>
            <a:pPr>
              <a:defRPr/>
            </a:pPr>
            <a:fld id="{437E8A14-D642-4221-8302-C4B33561F905}" type="slidenum">
              <a:rPr lang="fr-CA" smtClean="0"/>
              <a:pPr>
                <a:defRPr/>
              </a:pPr>
              <a:t>19</a:t>
            </a:fld>
            <a:endParaRPr lang="fr-CA" dirty="0"/>
          </a:p>
        </p:txBody>
      </p:sp>
      <p:sp>
        <p:nvSpPr>
          <p:cNvPr id="6" name="Espace réservé du contenu 5"/>
          <p:cNvSpPr>
            <a:spLocks noGrp="1"/>
          </p:cNvSpPr>
          <p:nvPr>
            <p:ph sz="quarter" idx="12"/>
          </p:nvPr>
        </p:nvSpPr>
        <p:spPr>
          <a:xfrm>
            <a:off x="152400" y="1524000"/>
            <a:ext cx="8781535" cy="4449775"/>
          </a:xfrm>
        </p:spPr>
        <p:txBody>
          <a:bodyPr/>
          <a:lstStyle/>
          <a:p>
            <a:pPr lvl="1"/>
            <a:r>
              <a:rPr lang="fr-CA" sz="2400" dirty="0" smtClean="0"/>
              <a:t>Les rendements décroissants et l’effet de rattrapage.</a:t>
            </a:r>
          </a:p>
          <a:p>
            <a:pPr lvl="2"/>
            <a:r>
              <a:rPr lang="fr-CA" sz="2000" dirty="0" smtClean="0"/>
              <a:t>Disons que le gouvernement réussisse à augmenter le taux d’épargne, est-ce-que la croissance du PIB se maintiendra-t-il? </a:t>
            </a:r>
          </a:p>
          <a:p>
            <a:pPr lvl="2"/>
            <a:r>
              <a:rPr lang="fr-CA" sz="2000" dirty="0" smtClean="0"/>
              <a:t>Le capital est soumis à des </a:t>
            </a:r>
            <a:r>
              <a:rPr lang="fr-CA" sz="2000" b="1" dirty="0" smtClean="0">
                <a:solidFill>
                  <a:srgbClr val="7030A0"/>
                </a:solidFill>
              </a:rPr>
              <a:t>rendement marginaux décroissants du capital </a:t>
            </a:r>
            <a:r>
              <a:rPr lang="fr-CA" sz="2000" dirty="0" smtClean="0"/>
              <a:t>: à mesure que la quantité de capital augmente, sa contribution à la production total (PIB réel) est de plus en plus faible. </a:t>
            </a:r>
          </a:p>
          <a:p>
            <a:pPr lvl="2"/>
            <a:r>
              <a:rPr lang="fr-CA" sz="2000" dirty="0" smtClean="0"/>
              <a:t>Le graphique suivant (graphique de productivité </a:t>
            </a:r>
            <a:r>
              <a:rPr lang="mr-IN" sz="2000" dirty="0" smtClean="0"/>
              <a:t>–</a:t>
            </a:r>
            <a:r>
              <a:rPr lang="fr-CA" sz="2000" dirty="0" smtClean="0"/>
              <a:t> </a:t>
            </a:r>
            <a:r>
              <a:rPr lang="fr-CA" sz="2000" dirty="0" err="1" smtClean="0"/>
              <a:t>Fig</a:t>
            </a:r>
            <a:r>
              <a:rPr lang="fr-CA" sz="2000" dirty="0" smtClean="0"/>
              <a:t> 7.1) illustre la relation entre la productivité et la quantité de capital par travailleur.  </a:t>
            </a:r>
          </a:p>
          <a:p>
            <a:pPr lvl="2"/>
            <a:endParaRPr lang="fr-CA" sz="2000" dirty="0" smtClean="0"/>
          </a:p>
        </p:txBody>
      </p:sp>
    </p:spTree>
    <p:extLst>
      <p:ext uri="{BB962C8B-B14F-4D97-AF65-F5344CB8AC3E}">
        <p14:creationId xmlns:p14="http://schemas.microsoft.com/office/powerpoint/2010/main" val="123378350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p:cNvSpPr>
            <a:spLocks noGrp="1"/>
          </p:cNvSpPr>
          <p:nvPr>
            <p:ph type="title"/>
          </p:nvPr>
        </p:nvSpPr>
        <p:spPr/>
        <p:txBody>
          <a:bodyPr/>
          <a:lstStyle/>
          <a:p>
            <a:r>
              <a:rPr lang="fr-CA" sz="3200" dirty="0"/>
              <a:t>Partie </a:t>
            </a:r>
            <a:r>
              <a:rPr lang="fr-CA" sz="3200" dirty="0" smtClean="0"/>
              <a:t>3 : L’économie réelle à long terme </a:t>
            </a:r>
            <a:endParaRPr lang="fr-CA" sz="3200" dirty="0"/>
          </a:p>
        </p:txBody>
      </p:sp>
      <p:sp>
        <p:nvSpPr>
          <p:cNvPr id="3" name="Espace réservé du numéro de diapositive 2"/>
          <p:cNvSpPr>
            <a:spLocks noGrp="1"/>
          </p:cNvSpPr>
          <p:nvPr>
            <p:ph type="sldNum" sz="quarter" idx="4"/>
          </p:nvPr>
        </p:nvSpPr>
        <p:spPr/>
        <p:txBody>
          <a:bodyPr/>
          <a:lstStyle/>
          <a:p>
            <a:pPr>
              <a:defRPr/>
            </a:pPr>
            <a:fld id="{437E8A14-D642-4221-8302-C4B33561F905}" type="slidenum">
              <a:rPr lang="fr-CA" smtClean="0"/>
              <a:pPr>
                <a:defRPr/>
              </a:pPr>
              <a:t>2</a:t>
            </a:fld>
            <a:endParaRPr lang="fr-CA" dirty="0"/>
          </a:p>
        </p:txBody>
      </p:sp>
      <p:sp>
        <p:nvSpPr>
          <p:cNvPr id="5" name="Espace réservé du texte 4"/>
          <p:cNvSpPr>
            <a:spLocks noGrp="1"/>
          </p:cNvSpPr>
          <p:nvPr>
            <p:ph type="body" sz="quarter" idx="13"/>
          </p:nvPr>
        </p:nvSpPr>
        <p:spPr/>
        <p:txBody>
          <a:bodyPr/>
          <a:lstStyle/>
          <a:p>
            <a:r>
              <a:rPr lang="fr-CA" dirty="0" smtClean="0"/>
              <a:t>7</a:t>
            </a:r>
            <a:endParaRPr lang="fr-CA" dirty="0"/>
          </a:p>
        </p:txBody>
      </p:sp>
      <p:sp>
        <p:nvSpPr>
          <p:cNvPr id="8" name="Espace réservé du contenu 7"/>
          <p:cNvSpPr>
            <a:spLocks noGrp="1"/>
          </p:cNvSpPr>
          <p:nvPr>
            <p:ph sz="quarter" idx="12"/>
          </p:nvPr>
        </p:nvSpPr>
        <p:spPr>
          <a:xfrm>
            <a:off x="228600" y="3124200"/>
            <a:ext cx="8610780" cy="2376265"/>
          </a:xfrm>
        </p:spPr>
        <p:txBody>
          <a:bodyPr/>
          <a:lstStyle/>
          <a:p>
            <a:pPr algn="ctr"/>
            <a:r>
              <a:rPr lang="fr-CA" sz="4400" b="1" dirty="0" smtClean="0">
                <a:solidFill>
                  <a:srgbClr val="0A6463"/>
                </a:solidFill>
              </a:rPr>
              <a:t>La production et la croissance</a:t>
            </a:r>
            <a:endParaRPr lang="fr-CA" sz="4400" b="1" dirty="0">
              <a:solidFill>
                <a:srgbClr val="0A6463"/>
              </a:solidFill>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CA" sz="2600" dirty="0" smtClean="0"/>
              <a:t>Figure 7.1 : </a:t>
            </a:r>
            <a:br>
              <a:rPr lang="fr-CA" sz="2600" dirty="0" smtClean="0"/>
            </a:br>
            <a:r>
              <a:rPr lang="fr-CA" sz="2600" dirty="0" smtClean="0"/>
              <a:t>La fonction de productivité</a:t>
            </a:r>
            <a:endParaRPr lang="fr-CA" sz="2600" dirty="0"/>
          </a:p>
        </p:txBody>
      </p:sp>
      <p:sp>
        <p:nvSpPr>
          <p:cNvPr id="3" name="Espace réservé du numéro de diapositive 2"/>
          <p:cNvSpPr>
            <a:spLocks noGrp="1"/>
          </p:cNvSpPr>
          <p:nvPr>
            <p:ph type="sldNum" sz="quarter" idx="4"/>
          </p:nvPr>
        </p:nvSpPr>
        <p:spPr/>
        <p:txBody>
          <a:bodyPr/>
          <a:lstStyle/>
          <a:p>
            <a:pPr>
              <a:defRPr/>
            </a:pPr>
            <a:fld id="{437E8A14-D642-4221-8302-C4B33561F905}" type="slidenum">
              <a:rPr lang="fr-CA" smtClean="0"/>
              <a:pPr>
                <a:defRPr/>
              </a:pPr>
              <a:t>20</a:t>
            </a:fld>
            <a:endParaRPr lang="fr-CA" dirty="0"/>
          </a:p>
        </p:txBody>
      </p:sp>
      <p:pic>
        <p:nvPicPr>
          <p:cNvPr id="4" name="Image 3" descr="macro_figure7-1.jpg"/>
          <p:cNvPicPr>
            <a:picLocks noChangeAspect="1"/>
          </p:cNvPicPr>
          <p:nvPr/>
        </p:nvPicPr>
        <p:blipFill>
          <a:blip r:embed="rId3"/>
          <a:stretch>
            <a:fillRect/>
          </a:stretch>
        </p:blipFill>
        <p:spPr>
          <a:xfrm>
            <a:off x="1752600" y="1600200"/>
            <a:ext cx="5715000" cy="4594244"/>
          </a:xfrm>
          <a:prstGeom prst="rect">
            <a:avLst/>
          </a:prstGeom>
        </p:spPr>
      </p:pic>
    </p:spTree>
    <p:extLst>
      <p:ext uri="{BB962C8B-B14F-4D97-AF65-F5344CB8AC3E}">
        <p14:creationId xmlns:p14="http://schemas.microsoft.com/office/powerpoint/2010/main" val="70457550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CA" dirty="0"/>
              <a:t>Les politiques favorisant </a:t>
            </a:r>
            <a:br>
              <a:rPr lang="fr-CA" dirty="0"/>
            </a:br>
            <a:r>
              <a:rPr lang="fr-CA" dirty="0"/>
              <a:t>la croissance économique</a:t>
            </a:r>
          </a:p>
        </p:txBody>
      </p:sp>
      <p:sp>
        <p:nvSpPr>
          <p:cNvPr id="3" name="Espace réservé du numéro de diapositive 2"/>
          <p:cNvSpPr>
            <a:spLocks noGrp="1"/>
          </p:cNvSpPr>
          <p:nvPr>
            <p:ph type="sldNum" sz="quarter" idx="4"/>
          </p:nvPr>
        </p:nvSpPr>
        <p:spPr/>
        <p:txBody>
          <a:bodyPr/>
          <a:lstStyle/>
          <a:p>
            <a:pPr>
              <a:defRPr/>
            </a:pPr>
            <a:fld id="{437E8A14-D642-4221-8302-C4B33561F905}" type="slidenum">
              <a:rPr lang="fr-CA" smtClean="0"/>
              <a:pPr>
                <a:defRPr/>
              </a:pPr>
              <a:t>21</a:t>
            </a:fld>
            <a:endParaRPr lang="fr-CA" dirty="0"/>
          </a:p>
        </p:txBody>
      </p:sp>
      <p:sp>
        <p:nvSpPr>
          <p:cNvPr id="6" name="Espace réservé du contenu 5"/>
          <p:cNvSpPr>
            <a:spLocks noGrp="1"/>
          </p:cNvSpPr>
          <p:nvPr>
            <p:ph sz="quarter" idx="12"/>
          </p:nvPr>
        </p:nvSpPr>
        <p:spPr>
          <a:xfrm>
            <a:off x="152400" y="1524000"/>
            <a:ext cx="8781535" cy="4449775"/>
          </a:xfrm>
        </p:spPr>
        <p:txBody>
          <a:bodyPr/>
          <a:lstStyle/>
          <a:p>
            <a:pPr lvl="1"/>
            <a:r>
              <a:rPr lang="fr-CA" sz="2000" dirty="0" smtClean="0"/>
              <a:t>Les rendements décroissants et l’effet de rattrapage (suite).</a:t>
            </a:r>
          </a:p>
          <a:p>
            <a:pPr lvl="2"/>
            <a:r>
              <a:rPr lang="fr-CA" sz="1800" dirty="0" smtClean="0"/>
              <a:t>Les </a:t>
            </a:r>
            <a:r>
              <a:rPr lang="fr-CA" sz="1800" b="1" dirty="0" smtClean="0">
                <a:solidFill>
                  <a:srgbClr val="7030A0"/>
                </a:solidFill>
              </a:rPr>
              <a:t>rendement marginaux décroissants du capital </a:t>
            </a:r>
            <a:r>
              <a:rPr lang="fr-CA" sz="1800" dirty="0" smtClean="0"/>
              <a:t>on une autre conséquence importante :  </a:t>
            </a:r>
            <a:r>
              <a:rPr lang="fr-CA" sz="1800" i="1" dirty="0" err="1" smtClean="0"/>
              <a:t>Ceteris</a:t>
            </a:r>
            <a:r>
              <a:rPr lang="fr-CA" sz="1800" i="1" dirty="0" smtClean="0"/>
              <a:t> </a:t>
            </a:r>
            <a:r>
              <a:rPr lang="fr-CA" sz="1800" i="1" dirty="0" err="1" smtClean="0"/>
              <a:t>paribus</a:t>
            </a:r>
            <a:r>
              <a:rPr lang="fr-CA" sz="1800" i="1" dirty="0" smtClean="0"/>
              <a:t>, </a:t>
            </a:r>
            <a:r>
              <a:rPr lang="fr-CA" sz="1800" dirty="0" smtClean="0"/>
              <a:t>il est plus facile pour un pays de croître plus rapidement s’il est pauvre.    </a:t>
            </a:r>
          </a:p>
          <a:p>
            <a:pPr lvl="2"/>
            <a:r>
              <a:rPr lang="fr-CA" sz="1800" dirty="0"/>
              <a:t>On </a:t>
            </a:r>
            <a:r>
              <a:rPr lang="fr-CA" sz="1800" dirty="0" smtClean="0"/>
              <a:t>désigne parfois sous </a:t>
            </a:r>
            <a:r>
              <a:rPr lang="fr-CA" sz="1800" dirty="0"/>
              <a:t>le terme d’effet </a:t>
            </a:r>
            <a:r>
              <a:rPr lang="fr-CA" sz="1800" dirty="0" smtClean="0"/>
              <a:t>de rattrapage (ou convergence des </a:t>
            </a:r>
            <a:r>
              <a:rPr lang="fr-CA" sz="1800" dirty="0"/>
              <a:t>niveaux de vie) l’effet des </a:t>
            </a:r>
            <a:r>
              <a:rPr lang="fr-CA" sz="1800" dirty="0" smtClean="0"/>
              <a:t>conditions initiales sur </a:t>
            </a:r>
            <a:r>
              <a:rPr lang="fr-CA" sz="1800" dirty="0"/>
              <a:t>la </a:t>
            </a:r>
            <a:r>
              <a:rPr lang="fr-CA" sz="1800" dirty="0" smtClean="0"/>
              <a:t>croissance subséquente</a:t>
            </a:r>
            <a:r>
              <a:rPr lang="fr-CA" sz="1800" dirty="0"/>
              <a:t>.</a:t>
            </a:r>
          </a:p>
          <a:p>
            <a:pPr lvl="2"/>
            <a:r>
              <a:rPr lang="fr-CA" sz="1800" dirty="0"/>
              <a:t>Dans les pays </a:t>
            </a:r>
            <a:r>
              <a:rPr lang="fr-CA" sz="1800" dirty="0" smtClean="0"/>
              <a:t>pauvres, l’absence </a:t>
            </a:r>
            <a:r>
              <a:rPr lang="fr-CA" sz="1800" dirty="0"/>
              <a:t>des outils les </a:t>
            </a:r>
            <a:r>
              <a:rPr lang="fr-CA" sz="1800" dirty="0" smtClean="0"/>
              <a:t>plus rudimentaires est parfois la </a:t>
            </a:r>
            <a:r>
              <a:rPr lang="fr-CA" sz="1800" dirty="0"/>
              <a:t>cause d’une très </a:t>
            </a:r>
            <a:r>
              <a:rPr lang="fr-CA" sz="1800" dirty="0" smtClean="0"/>
              <a:t>faible productivité des </a:t>
            </a:r>
            <a:r>
              <a:rPr lang="fr-CA" sz="1800" dirty="0"/>
              <a:t>travailleurs.</a:t>
            </a:r>
          </a:p>
          <a:p>
            <a:pPr lvl="2"/>
            <a:r>
              <a:rPr lang="fr-CA" sz="1800" dirty="0"/>
              <a:t>Des </a:t>
            </a:r>
            <a:r>
              <a:rPr lang="fr-CA" sz="1800" dirty="0" smtClean="0"/>
              <a:t>investissements en capital, même </a:t>
            </a:r>
            <a:r>
              <a:rPr lang="fr-CA" sz="1800" dirty="0"/>
              <a:t>faibles, engendrent alors une </a:t>
            </a:r>
            <a:r>
              <a:rPr lang="fr-CA" sz="1800" dirty="0" smtClean="0"/>
              <a:t>augmentation substantielle de </a:t>
            </a:r>
            <a:r>
              <a:rPr lang="fr-CA" sz="1800" dirty="0"/>
              <a:t>la productivité. </a:t>
            </a:r>
            <a:endParaRPr lang="fr-CA" sz="1800" dirty="0" smtClean="0"/>
          </a:p>
          <a:p>
            <a:pPr lvl="2"/>
            <a:r>
              <a:rPr lang="fr-CA" sz="1800" dirty="0"/>
              <a:t>En </a:t>
            </a:r>
            <a:r>
              <a:rPr lang="fr-CA" sz="1800" dirty="0" smtClean="0"/>
              <a:t>revanche, dans </a:t>
            </a:r>
            <a:r>
              <a:rPr lang="fr-CA" sz="1800" dirty="0"/>
              <a:t>les pays </a:t>
            </a:r>
            <a:r>
              <a:rPr lang="fr-CA" sz="1800" dirty="0" smtClean="0"/>
              <a:t>développés, la main d’œuvre dispose déjà </a:t>
            </a:r>
            <a:r>
              <a:rPr lang="fr-CA" sz="1800" dirty="0"/>
              <a:t>d’un important stock de capital.</a:t>
            </a:r>
          </a:p>
          <a:p>
            <a:pPr lvl="2"/>
            <a:r>
              <a:rPr lang="fr-CA" sz="1800" dirty="0"/>
              <a:t>Une </a:t>
            </a:r>
            <a:r>
              <a:rPr lang="fr-CA" sz="1800" dirty="0" smtClean="0"/>
              <a:t>augmentation de capital ne </a:t>
            </a:r>
            <a:r>
              <a:rPr lang="fr-CA" sz="1800" dirty="0"/>
              <a:t>fait donc </a:t>
            </a:r>
            <a:r>
              <a:rPr lang="fr-CA" sz="1800" dirty="0" smtClean="0"/>
              <a:t>progresser que </a:t>
            </a:r>
            <a:r>
              <a:rPr lang="fr-CA" sz="1800" dirty="0"/>
              <a:t>très </a:t>
            </a:r>
            <a:r>
              <a:rPr lang="fr-CA" sz="1800" dirty="0" smtClean="0"/>
              <a:t>légèrement la </a:t>
            </a:r>
            <a:r>
              <a:rPr lang="fr-CA" sz="1800" dirty="0"/>
              <a:t>productivité.</a:t>
            </a:r>
            <a:endParaRPr lang="fr-CA" sz="1800" dirty="0" smtClean="0"/>
          </a:p>
          <a:p>
            <a:pPr lvl="2"/>
            <a:endParaRPr lang="fr-CA" sz="1800" dirty="0" smtClean="0"/>
          </a:p>
        </p:txBody>
      </p:sp>
    </p:spTree>
    <p:extLst>
      <p:ext uri="{BB962C8B-B14F-4D97-AF65-F5344CB8AC3E}">
        <p14:creationId xmlns:p14="http://schemas.microsoft.com/office/powerpoint/2010/main" val="147127648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CA" dirty="0"/>
              <a:t>Les politiques favorisant </a:t>
            </a:r>
            <a:br>
              <a:rPr lang="fr-CA" dirty="0"/>
            </a:br>
            <a:r>
              <a:rPr lang="fr-CA" dirty="0"/>
              <a:t>la croissance économique</a:t>
            </a:r>
          </a:p>
        </p:txBody>
      </p:sp>
      <p:sp>
        <p:nvSpPr>
          <p:cNvPr id="3" name="Espace réservé du numéro de diapositive 2"/>
          <p:cNvSpPr>
            <a:spLocks noGrp="1"/>
          </p:cNvSpPr>
          <p:nvPr>
            <p:ph type="sldNum" sz="quarter" idx="4"/>
          </p:nvPr>
        </p:nvSpPr>
        <p:spPr/>
        <p:txBody>
          <a:bodyPr/>
          <a:lstStyle/>
          <a:p>
            <a:pPr>
              <a:defRPr/>
            </a:pPr>
            <a:fld id="{437E8A14-D642-4221-8302-C4B33561F905}" type="slidenum">
              <a:rPr lang="fr-CA" smtClean="0"/>
              <a:pPr>
                <a:defRPr/>
              </a:pPr>
              <a:t>22</a:t>
            </a:fld>
            <a:endParaRPr lang="fr-CA" dirty="0"/>
          </a:p>
        </p:txBody>
      </p:sp>
      <p:sp>
        <p:nvSpPr>
          <p:cNvPr id="6" name="Espace réservé du contenu 5"/>
          <p:cNvSpPr>
            <a:spLocks noGrp="1"/>
          </p:cNvSpPr>
          <p:nvPr>
            <p:ph sz="quarter" idx="12"/>
          </p:nvPr>
        </p:nvSpPr>
        <p:spPr>
          <a:xfrm>
            <a:off x="152400" y="1524000"/>
            <a:ext cx="8781535" cy="4449775"/>
          </a:xfrm>
        </p:spPr>
        <p:txBody>
          <a:bodyPr/>
          <a:lstStyle/>
          <a:p>
            <a:pPr lvl="1"/>
            <a:r>
              <a:rPr lang="fr-CA" sz="2000" dirty="0" smtClean="0"/>
              <a:t>Les rendements décroissants et l’effet de rattrapage (suite).</a:t>
            </a:r>
          </a:p>
          <a:p>
            <a:pPr lvl="2"/>
            <a:r>
              <a:rPr lang="fr-CA" sz="1800" b="1" dirty="0">
                <a:solidFill>
                  <a:srgbClr val="7030A0"/>
                </a:solidFill>
              </a:rPr>
              <a:t>Effet de </a:t>
            </a:r>
            <a:r>
              <a:rPr lang="fr-CA" sz="1800" b="1" dirty="0" smtClean="0">
                <a:solidFill>
                  <a:srgbClr val="7030A0"/>
                </a:solidFill>
              </a:rPr>
              <a:t>rattrapage </a:t>
            </a:r>
            <a:r>
              <a:rPr lang="fr-CA" sz="1800" dirty="0" smtClean="0"/>
              <a:t>: Phénomène </a:t>
            </a:r>
            <a:r>
              <a:rPr lang="fr-CA" sz="1800" dirty="0"/>
              <a:t>selon lequel, </a:t>
            </a:r>
            <a:r>
              <a:rPr lang="fr-CA" sz="1800" dirty="0" smtClean="0"/>
              <a:t>pour une </a:t>
            </a:r>
            <a:r>
              <a:rPr lang="fr-CA" sz="1800" dirty="0"/>
              <a:t>même </a:t>
            </a:r>
            <a:r>
              <a:rPr lang="fr-CA" sz="1800" dirty="0" smtClean="0"/>
              <a:t>augmentation du </a:t>
            </a:r>
            <a:r>
              <a:rPr lang="fr-CA" sz="1800" dirty="0"/>
              <a:t>capital par travailleur, </a:t>
            </a:r>
            <a:r>
              <a:rPr lang="fr-CA" sz="1800" dirty="0" smtClean="0"/>
              <a:t>la croissance </a:t>
            </a:r>
            <a:r>
              <a:rPr lang="fr-CA" sz="1800" dirty="0"/>
              <a:t>dans les pays </a:t>
            </a:r>
            <a:r>
              <a:rPr lang="fr-CA" sz="1800" dirty="0" smtClean="0"/>
              <a:t>pauvres a tendance à </a:t>
            </a:r>
            <a:r>
              <a:rPr lang="fr-CA" sz="1800" dirty="0"/>
              <a:t>être plus </a:t>
            </a:r>
            <a:r>
              <a:rPr lang="fr-CA" sz="1800" dirty="0" smtClean="0"/>
              <a:t>rapide que dans </a:t>
            </a:r>
            <a:r>
              <a:rPr lang="fr-CA" sz="1800" dirty="0"/>
              <a:t>les pays riches, ce qui </a:t>
            </a:r>
            <a:r>
              <a:rPr lang="fr-CA" sz="1800" dirty="0" smtClean="0"/>
              <a:t>leur permet </a:t>
            </a:r>
            <a:r>
              <a:rPr lang="fr-CA" sz="1800" dirty="0"/>
              <a:t>de </a:t>
            </a:r>
            <a:r>
              <a:rPr lang="fr-CA" sz="1800" dirty="0" smtClean="0"/>
              <a:t>rattraper le niveau de </a:t>
            </a:r>
            <a:r>
              <a:rPr lang="fr-CA" sz="1800" dirty="0"/>
              <a:t>vie des pays riches.</a:t>
            </a:r>
            <a:endParaRPr lang="fr-CA" sz="1800" dirty="0" smtClean="0"/>
          </a:p>
        </p:txBody>
      </p:sp>
    </p:spTree>
    <p:extLst>
      <p:ext uri="{BB962C8B-B14F-4D97-AF65-F5344CB8AC3E}">
        <p14:creationId xmlns:p14="http://schemas.microsoft.com/office/powerpoint/2010/main" val="104647918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CA" dirty="0"/>
              <a:t>Les politiques favorisant </a:t>
            </a:r>
            <a:br>
              <a:rPr lang="fr-CA" dirty="0"/>
            </a:br>
            <a:r>
              <a:rPr lang="fr-CA" dirty="0"/>
              <a:t>la croissance économique</a:t>
            </a:r>
          </a:p>
        </p:txBody>
      </p:sp>
      <p:sp>
        <p:nvSpPr>
          <p:cNvPr id="3" name="Espace réservé du numéro de diapositive 2"/>
          <p:cNvSpPr>
            <a:spLocks noGrp="1"/>
          </p:cNvSpPr>
          <p:nvPr>
            <p:ph type="sldNum" sz="quarter" idx="4"/>
          </p:nvPr>
        </p:nvSpPr>
        <p:spPr/>
        <p:txBody>
          <a:bodyPr/>
          <a:lstStyle/>
          <a:p>
            <a:pPr>
              <a:defRPr/>
            </a:pPr>
            <a:fld id="{437E8A14-D642-4221-8302-C4B33561F905}" type="slidenum">
              <a:rPr lang="fr-CA" smtClean="0"/>
              <a:pPr>
                <a:defRPr/>
              </a:pPr>
              <a:t>23</a:t>
            </a:fld>
            <a:endParaRPr lang="fr-CA" dirty="0"/>
          </a:p>
        </p:txBody>
      </p:sp>
      <p:sp>
        <p:nvSpPr>
          <p:cNvPr id="6" name="Espace réservé du contenu 5"/>
          <p:cNvSpPr>
            <a:spLocks noGrp="1"/>
          </p:cNvSpPr>
          <p:nvPr>
            <p:ph sz="quarter" idx="12"/>
          </p:nvPr>
        </p:nvSpPr>
        <p:spPr>
          <a:xfrm>
            <a:off x="152400" y="1524000"/>
            <a:ext cx="8781535" cy="4449775"/>
          </a:xfrm>
        </p:spPr>
        <p:txBody>
          <a:bodyPr/>
          <a:lstStyle/>
          <a:p>
            <a:pPr lvl="1"/>
            <a:r>
              <a:rPr lang="fr-CA" sz="2000" dirty="0" smtClean="0"/>
              <a:t>La liberté économique et le droit de propriété.</a:t>
            </a:r>
          </a:p>
          <a:p>
            <a:pPr lvl="2"/>
            <a:r>
              <a:rPr lang="fr-CA" sz="1800" dirty="0"/>
              <a:t>La liberté </a:t>
            </a:r>
            <a:r>
              <a:rPr lang="fr-CA" sz="1800" dirty="0" smtClean="0"/>
              <a:t>économique et </a:t>
            </a:r>
            <a:r>
              <a:rPr lang="fr-CA" sz="1800" dirty="0"/>
              <a:t>la </a:t>
            </a:r>
            <a:r>
              <a:rPr lang="fr-CA" sz="1800" dirty="0" smtClean="0"/>
              <a:t>stabilité politique sont </a:t>
            </a:r>
            <a:r>
              <a:rPr lang="fr-CA" sz="1800" dirty="0"/>
              <a:t>des </a:t>
            </a:r>
            <a:r>
              <a:rPr lang="fr-CA" sz="1800" dirty="0" smtClean="0"/>
              <a:t>conditions préalables à </a:t>
            </a:r>
            <a:r>
              <a:rPr lang="fr-CA" sz="1800" dirty="0"/>
              <a:t>la croissance.</a:t>
            </a:r>
            <a:endParaRPr lang="fr-CA" sz="1800" dirty="0" smtClean="0"/>
          </a:p>
          <a:p>
            <a:pPr lvl="2"/>
            <a:r>
              <a:rPr lang="fr-CA" sz="1800" b="1" dirty="0" smtClean="0"/>
              <a:t>Liberté économique </a:t>
            </a:r>
            <a:r>
              <a:rPr lang="fr-CA" sz="1800" dirty="0" smtClean="0"/>
              <a:t>: La </a:t>
            </a:r>
            <a:r>
              <a:rPr lang="fr-CA" sz="1800" dirty="0"/>
              <a:t>possibilité </a:t>
            </a:r>
            <a:r>
              <a:rPr lang="fr-CA" sz="1800" dirty="0" smtClean="0"/>
              <a:t>d’entreprendre des </a:t>
            </a:r>
            <a:r>
              <a:rPr lang="fr-CA" sz="1800" dirty="0"/>
              <a:t>activités </a:t>
            </a:r>
            <a:r>
              <a:rPr lang="fr-CA" sz="1800" dirty="0" smtClean="0"/>
              <a:t>productives avec </a:t>
            </a:r>
            <a:r>
              <a:rPr lang="fr-CA" sz="1800" dirty="0"/>
              <a:t>le moins </a:t>
            </a:r>
            <a:r>
              <a:rPr lang="fr-CA" sz="1800" dirty="0" smtClean="0"/>
              <a:t>d’interventions gouvernementales possible.</a:t>
            </a:r>
          </a:p>
          <a:p>
            <a:pPr lvl="2"/>
            <a:r>
              <a:rPr lang="fr-CA" sz="1800" b="1" dirty="0"/>
              <a:t>Droit de </a:t>
            </a:r>
            <a:r>
              <a:rPr lang="fr-CA" sz="1800" b="1" dirty="0" smtClean="0"/>
              <a:t>propriété </a:t>
            </a:r>
            <a:r>
              <a:rPr lang="fr-CA" sz="1800" dirty="0" smtClean="0"/>
              <a:t>: La </a:t>
            </a:r>
            <a:r>
              <a:rPr lang="fr-CA" sz="1800" dirty="0"/>
              <a:t>possibilité pour </a:t>
            </a:r>
            <a:r>
              <a:rPr lang="fr-CA" sz="1800" dirty="0" smtClean="0"/>
              <a:t>un propriétaire </a:t>
            </a:r>
            <a:r>
              <a:rPr lang="fr-CA" sz="1800" dirty="0"/>
              <a:t>d’utiliser </a:t>
            </a:r>
            <a:r>
              <a:rPr lang="fr-CA" sz="1800" dirty="0" smtClean="0"/>
              <a:t>ses actifs </a:t>
            </a:r>
            <a:r>
              <a:rPr lang="fr-CA" sz="1800" dirty="0"/>
              <a:t>comme il l’entend, </a:t>
            </a:r>
            <a:r>
              <a:rPr lang="fr-CA" sz="1800" dirty="0" smtClean="0"/>
              <a:t>c’est </a:t>
            </a:r>
            <a:r>
              <a:rPr lang="mr-IN" sz="1800" dirty="0" smtClean="0"/>
              <a:t>–</a:t>
            </a:r>
            <a:r>
              <a:rPr lang="fr-CA" sz="1800" dirty="0" smtClean="0"/>
              <a:t> à </a:t>
            </a:r>
            <a:r>
              <a:rPr lang="mr-IN" sz="1800" dirty="0"/>
              <a:t>–</a:t>
            </a:r>
            <a:r>
              <a:rPr lang="fr-CA" sz="1800" dirty="0" smtClean="0"/>
              <a:t> dire </a:t>
            </a:r>
            <a:r>
              <a:rPr lang="fr-CA" sz="1800" dirty="0"/>
              <a:t>de les exploiter et </a:t>
            </a:r>
            <a:r>
              <a:rPr lang="fr-CA" sz="1800" dirty="0" smtClean="0"/>
              <a:t>d’en disposer </a:t>
            </a:r>
            <a:r>
              <a:rPr lang="fr-CA" sz="1800" dirty="0"/>
              <a:t>par la vente</a:t>
            </a:r>
            <a:r>
              <a:rPr lang="fr-CA" sz="1800" dirty="0" smtClean="0"/>
              <a:t>.</a:t>
            </a:r>
          </a:p>
          <a:p>
            <a:pPr lvl="2"/>
            <a:r>
              <a:rPr lang="fr-CA" sz="1800" dirty="0" smtClean="0"/>
              <a:t>La prospérité économique dépend </a:t>
            </a:r>
            <a:r>
              <a:rPr lang="fr-CA" sz="1800" dirty="0"/>
              <a:t>aussi de la </a:t>
            </a:r>
            <a:r>
              <a:rPr lang="fr-CA" sz="1800" b="1" dirty="0" smtClean="0"/>
              <a:t>stabilité politique</a:t>
            </a:r>
            <a:r>
              <a:rPr lang="fr-CA" sz="1800" dirty="0" smtClean="0"/>
              <a:t>. </a:t>
            </a:r>
          </a:p>
          <a:p>
            <a:pPr lvl="3"/>
            <a:r>
              <a:rPr lang="fr-CA" sz="1500" dirty="0" smtClean="0"/>
              <a:t>Un </a:t>
            </a:r>
            <a:r>
              <a:rPr lang="fr-CA" sz="1500" dirty="0"/>
              <a:t>pays qui </a:t>
            </a:r>
            <a:r>
              <a:rPr lang="fr-CA" sz="1500" dirty="0" smtClean="0"/>
              <a:t>dispose d’un système judiciaire efficace et </a:t>
            </a:r>
            <a:r>
              <a:rPr lang="fr-CA" sz="1500" dirty="0"/>
              <a:t>d’une solide </a:t>
            </a:r>
            <a:r>
              <a:rPr lang="fr-CA" sz="1500" dirty="0" smtClean="0"/>
              <a:t>Constitution jouira </a:t>
            </a:r>
            <a:r>
              <a:rPr lang="fr-CA" sz="1500" dirty="0"/>
              <a:t>d’un niveau de vie </a:t>
            </a:r>
            <a:r>
              <a:rPr lang="fr-CA" sz="1500" dirty="0" smtClean="0"/>
              <a:t>supérieur à </a:t>
            </a:r>
            <a:r>
              <a:rPr lang="fr-CA" sz="1500" dirty="0"/>
              <a:t>celui d’un autre pays qui est affligé de </a:t>
            </a:r>
            <a:r>
              <a:rPr lang="fr-CA" sz="1500" dirty="0" smtClean="0"/>
              <a:t>fonctionnaires corrompus et </a:t>
            </a:r>
            <a:r>
              <a:rPr lang="fr-CA" sz="1500" dirty="0"/>
              <a:t>d’un </a:t>
            </a:r>
            <a:r>
              <a:rPr lang="fr-CA" sz="1500" dirty="0" smtClean="0"/>
              <a:t>système judiciaire arbitraire et </a:t>
            </a:r>
            <a:r>
              <a:rPr lang="fr-CA" sz="1500" dirty="0"/>
              <a:t>qui est </a:t>
            </a:r>
            <a:r>
              <a:rPr lang="fr-CA" sz="1500" dirty="0" smtClean="0"/>
              <a:t>susceptible de faire </a:t>
            </a:r>
            <a:r>
              <a:rPr lang="fr-CA" sz="1500" dirty="0"/>
              <a:t>l’objet de </a:t>
            </a:r>
            <a:r>
              <a:rPr lang="fr-CA" sz="1500" dirty="0" smtClean="0"/>
              <a:t>révolutions ou </a:t>
            </a:r>
            <a:r>
              <a:rPr lang="fr-CA" sz="1500" dirty="0"/>
              <a:t>de coups d’État.</a:t>
            </a:r>
            <a:endParaRPr lang="fr-CA" sz="1500" dirty="0" smtClean="0"/>
          </a:p>
        </p:txBody>
      </p:sp>
    </p:spTree>
    <p:extLst>
      <p:ext uri="{BB962C8B-B14F-4D97-AF65-F5344CB8AC3E}">
        <p14:creationId xmlns:p14="http://schemas.microsoft.com/office/powerpoint/2010/main" val="9730671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CA" dirty="0"/>
              <a:t>Les politiques favorisant </a:t>
            </a:r>
            <a:br>
              <a:rPr lang="fr-CA" dirty="0"/>
            </a:br>
            <a:r>
              <a:rPr lang="fr-CA" dirty="0"/>
              <a:t>la croissance économique</a:t>
            </a:r>
          </a:p>
        </p:txBody>
      </p:sp>
      <p:sp>
        <p:nvSpPr>
          <p:cNvPr id="3" name="Espace réservé du numéro de diapositive 2"/>
          <p:cNvSpPr>
            <a:spLocks noGrp="1"/>
          </p:cNvSpPr>
          <p:nvPr>
            <p:ph type="sldNum" sz="quarter" idx="4"/>
          </p:nvPr>
        </p:nvSpPr>
        <p:spPr/>
        <p:txBody>
          <a:bodyPr/>
          <a:lstStyle/>
          <a:p>
            <a:pPr>
              <a:defRPr/>
            </a:pPr>
            <a:fld id="{437E8A14-D642-4221-8302-C4B33561F905}" type="slidenum">
              <a:rPr lang="fr-CA" smtClean="0"/>
              <a:pPr>
                <a:defRPr/>
              </a:pPr>
              <a:t>24</a:t>
            </a:fld>
            <a:endParaRPr lang="fr-CA" dirty="0"/>
          </a:p>
        </p:txBody>
      </p:sp>
      <p:sp>
        <p:nvSpPr>
          <p:cNvPr id="6" name="Espace réservé du contenu 5"/>
          <p:cNvSpPr>
            <a:spLocks noGrp="1"/>
          </p:cNvSpPr>
          <p:nvPr>
            <p:ph sz="quarter" idx="12"/>
          </p:nvPr>
        </p:nvSpPr>
        <p:spPr>
          <a:xfrm>
            <a:off x="152400" y="1524000"/>
            <a:ext cx="8781535" cy="4449775"/>
          </a:xfrm>
        </p:spPr>
        <p:txBody>
          <a:bodyPr/>
          <a:lstStyle/>
          <a:p>
            <a:pPr lvl="1"/>
            <a:r>
              <a:rPr lang="fr-CA" sz="2000" dirty="0" smtClean="0"/>
              <a:t>La fiscalité. </a:t>
            </a:r>
          </a:p>
          <a:p>
            <a:pPr lvl="2"/>
            <a:r>
              <a:rPr lang="fr-CA" sz="1800" dirty="0" smtClean="0"/>
              <a:t>L’épargne et l’investissement dépendent aussi </a:t>
            </a:r>
            <a:r>
              <a:rPr lang="fr-CA" sz="1800" dirty="0"/>
              <a:t>de la </a:t>
            </a:r>
            <a:r>
              <a:rPr lang="fr-CA" sz="1800" dirty="0" smtClean="0"/>
              <a:t>politique fiscale</a:t>
            </a:r>
            <a:r>
              <a:rPr lang="fr-CA" sz="1800" dirty="0"/>
              <a:t>.</a:t>
            </a:r>
            <a:endParaRPr lang="fr-CA" sz="1800" dirty="0" smtClean="0"/>
          </a:p>
        </p:txBody>
      </p:sp>
    </p:spTree>
    <p:extLst>
      <p:ext uri="{BB962C8B-B14F-4D97-AF65-F5344CB8AC3E}">
        <p14:creationId xmlns:p14="http://schemas.microsoft.com/office/powerpoint/2010/main" val="119893725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CA" dirty="0"/>
              <a:t>Les politiques favorisant </a:t>
            </a:r>
            <a:br>
              <a:rPr lang="fr-CA" dirty="0"/>
            </a:br>
            <a:r>
              <a:rPr lang="fr-CA" dirty="0"/>
              <a:t>la croissance économique</a:t>
            </a:r>
          </a:p>
        </p:txBody>
      </p:sp>
      <p:sp>
        <p:nvSpPr>
          <p:cNvPr id="3" name="Espace réservé du numéro de diapositive 2"/>
          <p:cNvSpPr>
            <a:spLocks noGrp="1"/>
          </p:cNvSpPr>
          <p:nvPr>
            <p:ph type="sldNum" sz="quarter" idx="4"/>
          </p:nvPr>
        </p:nvSpPr>
        <p:spPr/>
        <p:txBody>
          <a:bodyPr/>
          <a:lstStyle/>
          <a:p>
            <a:pPr>
              <a:defRPr/>
            </a:pPr>
            <a:fld id="{437E8A14-D642-4221-8302-C4B33561F905}" type="slidenum">
              <a:rPr lang="fr-CA" smtClean="0"/>
              <a:pPr>
                <a:defRPr/>
              </a:pPr>
              <a:t>25</a:t>
            </a:fld>
            <a:endParaRPr lang="fr-CA" dirty="0"/>
          </a:p>
        </p:txBody>
      </p:sp>
      <p:sp>
        <p:nvSpPr>
          <p:cNvPr id="6" name="Espace réservé du contenu 5"/>
          <p:cNvSpPr>
            <a:spLocks noGrp="1"/>
          </p:cNvSpPr>
          <p:nvPr>
            <p:ph sz="quarter" idx="12"/>
          </p:nvPr>
        </p:nvSpPr>
        <p:spPr>
          <a:xfrm>
            <a:off x="152400" y="1524000"/>
            <a:ext cx="8781535" cy="4449775"/>
          </a:xfrm>
        </p:spPr>
        <p:txBody>
          <a:bodyPr/>
          <a:lstStyle/>
          <a:p>
            <a:pPr lvl="1"/>
            <a:r>
              <a:rPr lang="fr-CA" sz="1800" dirty="0" smtClean="0"/>
              <a:t>L’ouverture à l’investissement étranger.</a:t>
            </a:r>
          </a:p>
          <a:p>
            <a:pPr lvl="2"/>
            <a:r>
              <a:rPr lang="fr-CA" sz="1600" dirty="0"/>
              <a:t>Certaines politiques </a:t>
            </a:r>
            <a:r>
              <a:rPr lang="fr-CA" sz="1600" dirty="0" smtClean="0"/>
              <a:t>(p. ex. REER) peuvent encourager l’épargne et contribuer à l’augmentation des investissements et </a:t>
            </a:r>
            <a:r>
              <a:rPr lang="fr-CA" sz="1600" dirty="0"/>
              <a:t>de la </a:t>
            </a:r>
            <a:r>
              <a:rPr lang="fr-CA" sz="1600" dirty="0" smtClean="0"/>
              <a:t>croissance économique à </a:t>
            </a:r>
            <a:r>
              <a:rPr lang="fr-CA" sz="1600" dirty="0"/>
              <a:t>long terme. </a:t>
            </a:r>
            <a:endParaRPr lang="fr-CA" sz="1600" dirty="0" smtClean="0"/>
          </a:p>
          <a:p>
            <a:pPr lvl="2"/>
            <a:r>
              <a:rPr lang="fr-CA" sz="1600" dirty="0" smtClean="0"/>
              <a:t>Mais l’épargne nationale ne constitue pas l’unique source </a:t>
            </a:r>
            <a:r>
              <a:rPr lang="fr-CA" sz="1600" dirty="0"/>
              <a:t>des </a:t>
            </a:r>
            <a:r>
              <a:rPr lang="fr-CA" sz="1600" dirty="0" smtClean="0"/>
              <a:t>investissements : </a:t>
            </a:r>
            <a:r>
              <a:rPr lang="fr-CA" sz="1600" dirty="0"/>
              <a:t>on </a:t>
            </a:r>
            <a:r>
              <a:rPr lang="fr-CA" sz="1600" dirty="0" smtClean="0"/>
              <a:t>peut aussi recourir à l’investissement étranger.</a:t>
            </a:r>
          </a:p>
          <a:p>
            <a:pPr lvl="2"/>
            <a:r>
              <a:rPr lang="fr-CA" sz="1600" dirty="0"/>
              <a:t>Ce type </a:t>
            </a:r>
            <a:r>
              <a:rPr lang="fr-CA" sz="1600" dirty="0" smtClean="0"/>
              <a:t>d’investissement prend différentes formes : </a:t>
            </a:r>
          </a:p>
          <a:p>
            <a:pPr lvl="3"/>
            <a:r>
              <a:rPr lang="fr-CA" sz="1400" dirty="0" smtClean="0"/>
              <a:t>Si Bombardier décide </a:t>
            </a:r>
            <a:r>
              <a:rPr lang="fr-CA" sz="1400" dirty="0"/>
              <a:t>de </a:t>
            </a:r>
            <a:r>
              <a:rPr lang="fr-CA" sz="1400" dirty="0" smtClean="0"/>
              <a:t>construire une </a:t>
            </a:r>
            <a:r>
              <a:rPr lang="fr-CA" sz="1400" dirty="0"/>
              <a:t>usine au Mexique, il s’agit pour les </a:t>
            </a:r>
            <a:r>
              <a:rPr lang="fr-CA" sz="1400" dirty="0" smtClean="0"/>
              <a:t>Mexicains d’un </a:t>
            </a:r>
            <a:r>
              <a:rPr lang="fr-CA" sz="1400" b="1" dirty="0" smtClean="0"/>
              <a:t>investissement direct étranger</a:t>
            </a:r>
            <a:r>
              <a:rPr lang="fr-CA" sz="1400" dirty="0" smtClean="0"/>
              <a:t>, car </a:t>
            </a:r>
            <a:r>
              <a:rPr lang="fr-CA" sz="1400" dirty="0"/>
              <a:t>le </a:t>
            </a:r>
            <a:r>
              <a:rPr lang="fr-CA" sz="1400" dirty="0" smtClean="0"/>
              <a:t>capital mexicain est </a:t>
            </a:r>
            <a:r>
              <a:rPr lang="fr-CA" sz="1400" dirty="0"/>
              <a:t>alors </a:t>
            </a:r>
            <a:r>
              <a:rPr lang="fr-CA" sz="1400" dirty="0" smtClean="0"/>
              <a:t>détenu et </a:t>
            </a:r>
            <a:r>
              <a:rPr lang="fr-CA" sz="1400" dirty="0"/>
              <a:t>géré par une </a:t>
            </a:r>
            <a:r>
              <a:rPr lang="fr-CA" sz="1400" dirty="0" smtClean="0"/>
              <a:t>entreprise étrangère.</a:t>
            </a:r>
          </a:p>
          <a:p>
            <a:pPr lvl="3"/>
            <a:r>
              <a:rPr lang="fr-CA" sz="1400" dirty="0"/>
              <a:t>Dans le cas où un Canadien achète </a:t>
            </a:r>
            <a:r>
              <a:rPr lang="fr-CA" sz="1400" dirty="0" smtClean="0"/>
              <a:t>des actions </a:t>
            </a:r>
            <a:r>
              <a:rPr lang="fr-CA" sz="1400" dirty="0"/>
              <a:t>d’une </a:t>
            </a:r>
            <a:r>
              <a:rPr lang="fr-CA" sz="1400" dirty="0" smtClean="0"/>
              <a:t>entreprise mexicaine et </a:t>
            </a:r>
            <a:r>
              <a:rPr lang="fr-CA" sz="1400" dirty="0"/>
              <a:t>que l’argent déboursé pour ces </a:t>
            </a:r>
            <a:r>
              <a:rPr lang="fr-CA" sz="1400" dirty="0" smtClean="0"/>
              <a:t>titres financiers est </a:t>
            </a:r>
            <a:r>
              <a:rPr lang="fr-CA" sz="1400" dirty="0"/>
              <a:t>employé par la firme pour </a:t>
            </a:r>
            <a:r>
              <a:rPr lang="fr-CA" sz="1400" dirty="0" smtClean="0"/>
              <a:t>construire une nouvelle usine</a:t>
            </a:r>
            <a:r>
              <a:rPr lang="fr-CA" sz="1400" dirty="0"/>
              <a:t>, il </a:t>
            </a:r>
            <a:r>
              <a:rPr lang="fr-CA" sz="1400" dirty="0" smtClean="0"/>
              <a:t>s’agit d’un </a:t>
            </a:r>
            <a:r>
              <a:rPr lang="fr-CA" sz="1400" b="1" dirty="0" smtClean="0"/>
              <a:t>investissement de portefeuille</a:t>
            </a:r>
            <a:r>
              <a:rPr lang="fr-CA" sz="1400" dirty="0" smtClean="0"/>
              <a:t>, car </a:t>
            </a:r>
            <a:r>
              <a:rPr lang="fr-CA" sz="1400" dirty="0"/>
              <a:t>le </a:t>
            </a:r>
            <a:r>
              <a:rPr lang="fr-CA" sz="1400" dirty="0" smtClean="0"/>
              <a:t>capital vient </a:t>
            </a:r>
            <a:r>
              <a:rPr lang="fr-CA" sz="1400" dirty="0"/>
              <a:t>de </a:t>
            </a:r>
            <a:r>
              <a:rPr lang="fr-CA" sz="1400" dirty="0" smtClean="0"/>
              <a:t>l’étranger mais </a:t>
            </a:r>
            <a:r>
              <a:rPr lang="fr-CA" sz="1400" dirty="0"/>
              <a:t>il </a:t>
            </a:r>
            <a:r>
              <a:rPr lang="fr-CA" sz="1400" dirty="0" smtClean="0"/>
              <a:t>est géré </a:t>
            </a:r>
            <a:r>
              <a:rPr lang="fr-CA" sz="1400" dirty="0"/>
              <a:t>par les </a:t>
            </a:r>
            <a:r>
              <a:rPr lang="fr-CA" sz="1400" dirty="0" smtClean="0"/>
              <a:t>résidants du </a:t>
            </a:r>
            <a:r>
              <a:rPr lang="fr-CA" sz="1400" dirty="0"/>
              <a:t>pays. </a:t>
            </a:r>
            <a:endParaRPr lang="fr-CA" sz="1400" dirty="0" smtClean="0"/>
          </a:p>
          <a:p>
            <a:pPr lvl="2"/>
            <a:r>
              <a:rPr lang="fr-CA" sz="1600" dirty="0" smtClean="0"/>
              <a:t>Dans </a:t>
            </a:r>
            <a:r>
              <a:rPr lang="fr-CA" sz="1600" dirty="0"/>
              <a:t>les deux cas, les Canadiens </a:t>
            </a:r>
            <a:r>
              <a:rPr lang="fr-CA" sz="1600" dirty="0" smtClean="0"/>
              <a:t>contribuent à l’accumulation du capital mexicain et </a:t>
            </a:r>
            <a:r>
              <a:rPr lang="fr-CA" sz="1600" dirty="0"/>
              <a:t>leur </a:t>
            </a:r>
            <a:r>
              <a:rPr lang="fr-CA" sz="1600" dirty="0" smtClean="0"/>
              <a:t>épargne finance l’investissement mexicain</a:t>
            </a:r>
            <a:r>
              <a:rPr lang="fr-CA" sz="1600" dirty="0"/>
              <a:t>.</a:t>
            </a:r>
            <a:endParaRPr lang="fr-CA" sz="1600" dirty="0" smtClean="0"/>
          </a:p>
          <a:p>
            <a:pPr lvl="3"/>
            <a:endParaRPr lang="fr-CA" sz="1500" dirty="0" smtClean="0"/>
          </a:p>
        </p:txBody>
      </p:sp>
    </p:spTree>
    <p:extLst>
      <p:ext uri="{BB962C8B-B14F-4D97-AF65-F5344CB8AC3E}">
        <p14:creationId xmlns:p14="http://schemas.microsoft.com/office/powerpoint/2010/main" val="69933456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CA" dirty="0"/>
              <a:t>Les politiques favorisant </a:t>
            </a:r>
            <a:br>
              <a:rPr lang="fr-CA" dirty="0"/>
            </a:br>
            <a:r>
              <a:rPr lang="fr-CA" dirty="0"/>
              <a:t>la croissance économique</a:t>
            </a:r>
          </a:p>
        </p:txBody>
      </p:sp>
      <p:sp>
        <p:nvSpPr>
          <p:cNvPr id="3" name="Espace réservé du numéro de diapositive 2"/>
          <p:cNvSpPr>
            <a:spLocks noGrp="1"/>
          </p:cNvSpPr>
          <p:nvPr>
            <p:ph type="sldNum" sz="quarter" idx="4"/>
          </p:nvPr>
        </p:nvSpPr>
        <p:spPr/>
        <p:txBody>
          <a:bodyPr/>
          <a:lstStyle/>
          <a:p>
            <a:pPr>
              <a:defRPr/>
            </a:pPr>
            <a:fld id="{437E8A14-D642-4221-8302-C4B33561F905}" type="slidenum">
              <a:rPr lang="fr-CA" smtClean="0"/>
              <a:pPr>
                <a:defRPr/>
              </a:pPr>
              <a:t>26</a:t>
            </a:fld>
            <a:endParaRPr lang="fr-CA" dirty="0"/>
          </a:p>
        </p:txBody>
      </p:sp>
      <p:sp>
        <p:nvSpPr>
          <p:cNvPr id="6" name="Espace réservé du contenu 5"/>
          <p:cNvSpPr>
            <a:spLocks noGrp="1"/>
          </p:cNvSpPr>
          <p:nvPr>
            <p:ph sz="quarter" idx="12"/>
          </p:nvPr>
        </p:nvSpPr>
        <p:spPr>
          <a:xfrm>
            <a:off x="152401" y="1524000"/>
            <a:ext cx="4347592" cy="4449775"/>
          </a:xfrm>
        </p:spPr>
        <p:txBody>
          <a:bodyPr/>
          <a:lstStyle/>
          <a:p>
            <a:pPr lvl="1"/>
            <a:r>
              <a:rPr lang="fr-CA" sz="1800" dirty="0" smtClean="0"/>
              <a:t>Libre-échange et la mondialisation </a:t>
            </a:r>
          </a:p>
          <a:p>
            <a:pPr lvl="2"/>
            <a:r>
              <a:rPr lang="fr-CA" sz="1400" dirty="0"/>
              <a:t>Certains des pays les plus </a:t>
            </a:r>
            <a:r>
              <a:rPr lang="fr-CA" sz="1400" dirty="0" smtClean="0"/>
              <a:t>pauvres du </a:t>
            </a:r>
            <a:r>
              <a:rPr lang="fr-CA" sz="1400" dirty="0"/>
              <a:t>monde ont tenté </a:t>
            </a:r>
            <a:r>
              <a:rPr lang="fr-CA" sz="1400" dirty="0" smtClean="0"/>
              <a:t>d’accélérer leur croissance économique par </a:t>
            </a:r>
            <a:r>
              <a:rPr lang="fr-CA" sz="1400" dirty="0"/>
              <a:t>la </a:t>
            </a:r>
            <a:r>
              <a:rPr lang="fr-CA" sz="1400" dirty="0" smtClean="0"/>
              <a:t>substitution des importations, c’est-à-dire </a:t>
            </a:r>
            <a:r>
              <a:rPr lang="fr-CA" sz="1400" dirty="0"/>
              <a:t>par une </a:t>
            </a:r>
            <a:r>
              <a:rPr lang="fr-CA" sz="1400" dirty="0" smtClean="0"/>
              <a:t>politique d’autarcie</a:t>
            </a:r>
            <a:r>
              <a:rPr lang="fr-CA" sz="1400" dirty="0"/>
              <a:t>.</a:t>
            </a:r>
          </a:p>
          <a:p>
            <a:pPr lvl="2"/>
            <a:r>
              <a:rPr lang="fr-CA" sz="1400" dirty="0"/>
              <a:t>Ce type de mesure vise à faire </a:t>
            </a:r>
            <a:r>
              <a:rPr lang="fr-CA" sz="1400" dirty="0" smtClean="0"/>
              <a:t>augmenter la productivité et </a:t>
            </a:r>
            <a:r>
              <a:rPr lang="fr-CA" sz="1400" dirty="0"/>
              <a:t>le </a:t>
            </a:r>
            <a:r>
              <a:rPr lang="fr-CA" sz="1400" dirty="0" smtClean="0"/>
              <a:t>niveau de </a:t>
            </a:r>
            <a:r>
              <a:rPr lang="fr-CA" sz="1400" dirty="0"/>
              <a:t>vie en </a:t>
            </a:r>
            <a:r>
              <a:rPr lang="fr-CA" sz="1400" dirty="0" smtClean="0"/>
              <a:t>isolant le </a:t>
            </a:r>
            <a:r>
              <a:rPr lang="fr-CA" sz="1400" dirty="0"/>
              <a:t>pays du reste du monde</a:t>
            </a:r>
            <a:r>
              <a:rPr lang="fr-CA" sz="1400" dirty="0" smtClean="0"/>
              <a:t>.</a:t>
            </a:r>
          </a:p>
          <a:p>
            <a:pPr lvl="2"/>
            <a:r>
              <a:rPr lang="fr-CA" sz="1400" dirty="0"/>
              <a:t>La </a:t>
            </a:r>
            <a:r>
              <a:rPr lang="fr-CA" sz="1400" dirty="0" smtClean="0"/>
              <a:t>plupart des économistes s’accordent aujourd’hui </a:t>
            </a:r>
            <a:r>
              <a:rPr lang="fr-CA" sz="1400" dirty="0"/>
              <a:t>pour dire que les </a:t>
            </a:r>
            <a:r>
              <a:rPr lang="fr-CA" sz="1400" dirty="0" smtClean="0"/>
              <a:t>pays pauvres feraient </a:t>
            </a:r>
            <a:r>
              <a:rPr lang="fr-CA" sz="1400" dirty="0"/>
              <a:t>mieux d’avoir des </a:t>
            </a:r>
            <a:r>
              <a:rPr lang="fr-CA" sz="1400" dirty="0" smtClean="0"/>
              <a:t>politiques d’ouverture </a:t>
            </a:r>
            <a:r>
              <a:rPr lang="fr-CA" sz="1400" dirty="0"/>
              <a:t>pour </a:t>
            </a:r>
            <a:r>
              <a:rPr lang="fr-CA" sz="1400" dirty="0" smtClean="0"/>
              <a:t>s’intégrer à l’économie mondiale</a:t>
            </a:r>
            <a:r>
              <a:rPr lang="fr-CA" sz="1400" dirty="0"/>
              <a:t>.</a:t>
            </a:r>
            <a:endParaRPr lang="fr-CA" sz="1400" dirty="0" smtClean="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16015" y="2016530"/>
            <a:ext cx="4115185" cy="3140662"/>
          </a:xfrm>
          <a:prstGeom prst="rect">
            <a:avLst/>
          </a:prstGeom>
        </p:spPr>
      </p:pic>
    </p:spTree>
    <p:extLst>
      <p:ext uri="{BB962C8B-B14F-4D97-AF65-F5344CB8AC3E}">
        <p14:creationId xmlns:p14="http://schemas.microsoft.com/office/powerpoint/2010/main" val="205611555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CA" dirty="0"/>
              <a:t>Les politiques favorisant </a:t>
            </a:r>
            <a:br>
              <a:rPr lang="fr-CA" dirty="0"/>
            </a:br>
            <a:r>
              <a:rPr lang="fr-CA" dirty="0"/>
              <a:t>la croissance économique</a:t>
            </a:r>
          </a:p>
        </p:txBody>
      </p:sp>
      <p:sp>
        <p:nvSpPr>
          <p:cNvPr id="3" name="Espace réservé du numéro de diapositive 2"/>
          <p:cNvSpPr>
            <a:spLocks noGrp="1"/>
          </p:cNvSpPr>
          <p:nvPr>
            <p:ph type="sldNum" sz="quarter" idx="4"/>
          </p:nvPr>
        </p:nvSpPr>
        <p:spPr/>
        <p:txBody>
          <a:bodyPr/>
          <a:lstStyle/>
          <a:p>
            <a:pPr>
              <a:defRPr/>
            </a:pPr>
            <a:fld id="{437E8A14-D642-4221-8302-C4B33561F905}" type="slidenum">
              <a:rPr lang="fr-CA" smtClean="0"/>
              <a:pPr>
                <a:defRPr/>
              </a:pPr>
              <a:t>27</a:t>
            </a:fld>
            <a:endParaRPr lang="fr-CA" dirty="0"/>
          </a:p>
        </p:txBody>
      </p:sp>
      <p:sp>
        <p:nvSpPr>
          <p:cNvPr id="6" name="Espace réservé du contenu 5"/>
          <p:cNvSpPr>
            <a:spLocks noGrp="1"/>
          </p:cNvSpPr>
          <p:nvPr>
            <p:ph sz="quarter" idx="12"/>
          </p:nvPr>
        </p:nvSpPr>
        <p:spPr>
          <a:xfrm>
            <a:off x="152400" y="1524000"/>
            <a:ext cx="8781535" cy="4449775"/>
          </a:xfrm>
        </p:spPr>
        <p:txBody>
          <a:bodyPr/>
          <a:lstStyle/>
          <a:p>
            <a:pPr lvl="1"/>
            <a:r>
              <a:rPr lang="fr-CA" sz="2000" dirty="0" smtClean="0"/>
              <a:t>L’éducation</a:t>
            </a:r>
          </a:p>
          <a:p>
            <a:pPr lvl="2"/>
            <a:r>
              <a:rPr lang="fr-CA" sz="1800" dirty="0"/>
              <a:t>Pour </a:t>
            </a:r>
            <a:r>
              <a:rPr lang="fr-CA" sz="1800" dirty="0" smtClean="0"/>
              <a:t>assurer la croissance à </a:t>
            </a:r>
            <a:r>
              <a:rPr lang="fr-CA" sz="1800" dirty="0"/>
              <a:t>long terme, </a:t>
            </a:r>
            <a:r>
              <a:rPr lang="fr-CA" sz="1800" dirty="0" smtClean="0"/>
              <a:t>l’éducation, ou l’investissement en capital humain</a:t>
            </a:r>
            <a:r>
              <a:rPr lang="fr-CA" sz="1800" dirty="0"/>
              <a:t>, s’avère aussi </a:t>
            </a:r>
            <a:r>
              <a:rPr lang="fr-CA" sz="1800" dirty="0" smtClean="0"/>
              <a:t>importante que </a:t>
            </a:r>
            <a:r>
              <a:rPr lang="fr-CA" sz="1800" dirty="0"/>
              <a:t>celui en </a:t>
            </a:r>
            <a:r>
              <a:rPr lang="fr-CA" sz="1800" dirty="0" smtClean="0"/>
              <a:t>capital physique</a:t>
            </a:r>
            <a:r>
              <a:rPr lang="fr-CA" sz="1800" dirty="0"/>
              <a:t>.</a:t>
            </a:r>
          </a:p>
          <a:p>
            <a:pPr lvl="2"/>
            <a:r>
              <a:rPr lang="fr-CA" sz="1800" dirty="0"/>
              <a:t>Au Canada, </a:t>
            </a:r>
            <a:r>
              <a:rPr lang="fr-CA" sz="1800" dirty="0" smtClean="0"/>
              <a:t>chaque année </a:t>
            </a:r>
            <a:r>
              <a:rPr lang="fr-CA" sz="1800" dirty="0"/>
              <a:t>de </a:t>
            </a:r>
            <a:r>
              <a:rPr lang="fr-CA" sz="1800" dirty="0" smtClean="0"/>
              <a:t>formation supplémentaire signifie pour </a:t>
            </a:r>
            <a:r>
              <a:rPr lang="fr-CA" sz="1800" dirty="0"/>
              <a:t>une </a:t>
            </a:r>
            <a:r>
              <a:rPr lang="fr-CA" sz="1800" dirty="0" smtClean="0"/>
              <a:t>personne une augmentation de revenus d’environ 10 %.</a:t>
            </a:r>
          </a:p>
          <a:p>
            <a:pPr lvl="2"/>
            <a:r>
              <a:rPr lang="fr-CA" sz="1800" dirty="0" smtClean="0"/>
              <a:t>Investir en capital humain</a:t>
            </a:r>
            <a:r>
              <a:rPr lang="fr-CA" sz="1800" dirty="0"/>
              <a:t>, tout comme investir en capital </a:t>
            </a:r>
            <a:r>
              <a:rPr lang="fr-CA" sz="1800" dirty="0" smtClean="0"/>
              <a:t>physique, comporte un coût </a:t>
            </a:r>
            <a:r>
              <a:rPr lang="fr-CA" sz="1800" dirty="0"/>
              <a:t>de renonciation</a:t>
            </a:r>
            <a:r>
              <a:rPr lang="fr-CA" sz="1800" dirty="0" smtClean="0"/>
              <a:t>.</a:t>
            </a:r>
          </a:p>
          <a:p>
            <a:pPr lvl="2"/>
            <a:r>
              <a:rPr lang="fr-CA" sz="1800" dirty="0"/>
              <a:t>D’après </a:t>
            </a:r>
            <a:r>
              <a:rPr lang="fr-CA" sz="1800" dirty="0" smtClean="0"/>
              <a:t>beaucoup d’économistes, le capital humain </a:t>
            </a:r>
            <a:r>
              <a:rPr lang="fr-CA" sz="1800" dirty="0"/>
              <a:t>est </a:t>
            </a:r>
            <a:r>
              <a:rPr lang="fr-CA" sz="1800" dirty="0" smtClean="0"/>
              <a:t>particulièrement favorable à </a:t>
            </a:r>
            <a:r>
              <a:rPr lang="fr-CA" sz="1800" dirty="0"/>
              <a:t>la </a:t>
            </a:r>
            <a:r>
              <a:rPr lang="fr-CA" sz="1800" dirty="0" smtClean="0"/>
              <a:t>croissance économique, car </a:t>
            </a:r>
            <a:r>
              <a:rPr lang="fr-CA" sz="1800" dirty="0"/>
              <a:t>il est </a:t>
            </a:r>
            <a:r>
              <a:rPr lang="fr-CA" sz="1800" dirty="0" smtClean="0"/>
              <a:t>porteur </a:t>
            </a:r>
            <a:r>
              <a:rPr lang="fr-CA" sz="1800" b="1" dirty="0" smtClean="0"/>
              <a:t>d’externalités positives</a:t>
            </a:r>
            <a:r>
              <a:rPr lang="fr-CA" sz="1800" dirty="0"/>
              <a:t>.</a:t>
            </a:r>
          </a:p>
          <a:p>
            <a:pPr lvl="2"/>
            <a:r>
              <a:rPr lang="fr-CA" sz="1800" dirty="0" smtClean="0"/>
              <a:t>Une </a:t>
            </a:r>
            <a:r>
              <a:rPr lang="fr-CA" sz="1800" b="1" dirty="0" smtClean="0"/>
              <a:t>externalité</a:t>
            </a:r>
            <a:r>
              <a:rPr lang="fr-CA" sz="1800" dirty="0" smtClean="0"/>
              <a:t> est </a:t>
            </a:r>
            <a:r>
              <a:rPr lang="fr-CA" sz="1800" dirty="0"/>
              <a:t>l’effet de l’action d’une </a:t>
            </a:r>
            <a:r>
              <a:rPr lang="fr-CA" sz="1800" dirty="0" smtClean="0"/>
              <a:t>personne sur </a:t>
            </a:r>
            <a:r>
              <a:rPr lang="fr-CA" sz="1800" dirty="0"/>
              <a:t>le bien-être d’un tiers.</a:t>
            </a:r>
            <a:endParaRPr lang="fr-CA" sz="1800" dirty="0" smtClean="0"/>
          </a:p>
        </p:txBody>
      </p:sp>
    </p:spTree>
    <p:extLst>
      <p:ext uri="{BB962C8B-B14F-4D97-AF65-F5344CB8AC3E}">
        <p14:creationId xmlns:p14="http://schemas.microsoft.com/office/powerpoint/2010/main" val="25335034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CA" dirty="0"/>
              <a:t>Les politiques favorisant </a:t>
            </a:r>
            <a:br>
              <a:rPr lang="fr-CA" dirty="0"/>
            </a:br>
            <a:r>
              <a:rPr lang="fr-CA" dirty="0"/>
              <a:t>la croissance économique</a:t>
            </a:r>
          </a:p>
        </p:txBody>
      </p:sp>
      <p:sp>
        <p:nvSpPr>
          <p:cNvPr id="3" name="Espace réservé du numéro de diapositive 2"/>
          <p:cNvSpPr>
            <a:spLocks noGrp="1"/>
          </p:cNvSpPr>
          <p:nvPr>
            <p:ph type="sldNum" sz="quarter" idx="4"/>
          </p:nvPr>
        </p:nvSpPr>
        <p:spPr/>
        <p:txBody>
          <a:bodyPr/>
          <a:lstStyle/>
          <a:p>
            <a:pPr>
              <a:defRPr/>
            </a:pPr>
            <a:fld id="{437E8A14-D642-4221-8302-C4B33561F905}" type="slidenum">
              <a:rPr lang="fr-CA" smtClean="0"/>
              <a:pPr>
                <a:defRPr/>
              </a:pPr>
              <a:t>28</a:t>
            </a:fld>
            <a:endParaRPr lang="fr-CA" dirty="0"/>
          </a:p>
        </p:txBody>
      </p:sp>
      <p:sp>
        <p:nvSpPr>
          <p:cNvPr id="6" name="Espace réservé du contenu 5"/>
          <p:cNvSpPr>
            <a:spLocks noGrp="1"/>
          </p:cNvSpPr>
          <p:nvPr>
            <p:ph sz="quarter" idx="12"/>
          </p:nvPr>
        </p:nvSpPr>
        <p:spPr>
          <a:xfrm>
            <a:off x="152400" y="1524000"/>
            <a:ext cx="8781535" cy="4449775"/>
          </a:xfrm>
        </p:spPr>
        <p:txBody>
          <a:bodyPr/>
          <a:lstStyle/>
          <a:p>
            <a:pPr lvl="1"/>
            <a:r>
              <a:rPr lang="fr-CA" sz="2000" dirty="0" smtClean="0"/>
              <a:t>La santé et l’éducation</a:t>
            </a:r>
          </a:p>
          <a:p>
            <a:pPr lvl="2"/>
            <a:r>
              <a:rPr lang="fr-CA" sz="1800" dirty="0" smtClean="0"/>
              <a:t>An </a:t>
            </a:r>
            <a:r>
              <a:rPr lang="fr-CA" sz="1800" dirty="0"/>
              <a:t>autre type de dépense </a:t>
            </a:r>
            <a:r>
              <a:rPr lang="fr-CA" sz="1800" dirty="0" smtClean="0"/>
              <a:t>permet aussi </a:t>
            </a:r>
            <a:r>
              <a:rPr lang="fr-CA" sz="1800" dirty="0"/>
              <a:t>d’augmenter le capital humain d’une population : les dépenses qui </a:t>
            </a:r>
            <a:r>
              <a:rPr lang="fr-CA" sz="1800" dirty="0" smtClean="0"/>
              <a:t>améliorent la </a:t>
            </a:r>
            <a:r>
              <a:rPr lang="fr-CA" sz="1800" dirty="0"/>
              <a:t>santé générale de la </a:t>
            </a:r>
            <a:r>
              <a:rPr lang="fr-CA" sz="1800" dirty="0" smtClean="0"/>
              <a:t>population.</a:t>
            </a:r>
          </a:p>
          <a:p>
            <a:pPr lvl="2"/>
            <a:r>
              <a:rPr lang="fr-CA" sz="1800" dirty="0" smtClean="0"/>
              <a:t>Toutes </a:t>
            </a:r>
            <a:r>
              <a:rPr lang="fr-CA" sz="1800" dirty="0"/>
              <a:t>choses étant égales par ailleurs, </a:t>
            </a:r>
            <a:r>
              <a:rPr lang="fr-CA" sz="1800" dirty="0" smtClean="0"/>
              <a:t>les travailleurs </a:t>
            </a:r>
            <a:r>
              <a:rPr lang="fr-CA" sz="1800" dirty="0"/>
              <a:t>en bonne santé sont plus productifs que ceux qui ne le sont pas</a:t>
            </a:r>
            <a:r>
              <a:rPr lang="fr-CA" sz="1800" dirty="0" smtClean="0"/>
              <a:t>.</a:t>
            </a:r>
          </a:p>
          <a:p>
            <a:pPr lvl="2"/>
            <a:r>
              <a:rPr lang="fr-CA" sz="1800" dirty="0"/>
              <a:t>Le lien de causalité entre la santé et le revenu va aussi dans le sens opposé : les </a:t>
            </a:r>
            <a:r>
              <a:rPr lang="fr-CA" sz="1800" dirty="0" smtClean="0"/>
              <a:t>pays pauvres </a:t>
            </a:r>
            <a:r>
              <a:rPr lang="fr-CA" sz="1800" dirty="0"/>
              <a:t>le sont parce que leur population n’est pas en bonne santé, tout </a:t>
            </a:r>
            <a:r>
              <a:rPr lang="fr-CA" sz="1800" dirty="0" smtClean="0"/>
              <a:t>comme leur </a:t>
            </a:r>
            <a:r>
              <a:rPr lang="fr-CA" sz="1800" dirty="0"/>
              <a:t>population n’est pas en bonne santé parce qu’ils sont pauvres et ne peuvent </a:t>
            </a:r>
            <a:r>
              <a:rPr lang="fr-CA" sz="1800" dirty="0" smtClean="0"/>
              <a:t>se payer </a:t>
            </a:r>
            <a:r>
              <a:rPr lang="fr-CA" sz="1800" dirty="0"/>
              <a:t>de bons soins de santé et une bonne alimentation. </a:t>
            </a:r>
            <a:endParaRPr lang="fr-CA" sz="1800" dirty="0" smtClean="0"/>
          </a:p>
          <a:p>
            <a:pPr lvl="2"/>
            <a:r>
              <a:rPr lang="fr-CA" sz="1800" dirty="0" smtClean="0"/>
              <a:t>Ce </a:t>
            </a:r>
            <a:r>
              <a:rPr lang="fr-CA" sz="1800" dirty="0"/>
              <a:t>cercle vicieux </a:t>
            </a:r>
            <a:r>
              <a:rPr lang="fr-CA" sz="1800" dirty="0" smtClean="0"/>
              <a:t>ouvre cependant </a:t>
            </a:r>
            <a:r>
              <a:rPr lang="fr-CA" sz="1800" dirty="0"/>
              <a:t>la porte à un cercle vertueux : des politiques qui favoriseraient une </a:t>
            </a:r>
            <a:r>
              <a:rPr lang="fr-CA" sz="1800" dirty="0" smtClean="0"/>
              <a:t>plus forte </a:t>
            </a:r>
            <a:r>
              <a:rPr lang="fr-CA" sz="1800" dirty="0"/>
              <a:t>croissance économique amèneraient naturellement une amélioration de </a:t>
            </a:r>
            <a:r>
              <a:rPr lang="fr-CA" sz="1800" dirty="0" smtClean="0"/>
              <a:t>la santé</a:t>
            </a:r>
            <a:r>
              <a:rPr lang="fr-CA" sz="1800" dirty="0"/>
              <a:t>, ce qui stimulerait à son tour la croissance économique.</a:t>
            </a:r>
            <a:endParaRPr lang="fr-CA" sz="1800" dirty="0" smtClean="0"/>
          </a:p>
        </p:txBody>
      </p:sp>
    </p:spTree>
    <p:extLst>
      <p:ext uri="{BB962C8B-B14F-4D97-AF65-F5344CB8AC3E}">
        <p14:creationId xmlns:p14="http://schemas.microsoft.com/office/powerpoint/2010/main" val="18732290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CA" dirty="0"/>
              <a:t>Les politiques favorisant </a:t>
            </a:r>
            <a:br>
              <a:rPr lang="fr-CA" dirty="0"/>
            </a:br>
            <a:r>
              <a:rPr lang="fr-CA" dirty="0"/>
              <a:t>la croissance économique</a:t>
            </a:r>
          </a:p>
        </p:txBody>
      </p:sp>
      <p:sp>
        <p:nvSpPr>
          <p:cNvPr id="3" name="Espace réservé du numéro de diapositive 2"/>
          <p:cNvSpPr>
            <a:spLocks noGrp="1"/>
          </p:cNvSpPr>
          <p:nvPr>
            <p:ph type="sldNum" sz="quarter" idx="4"/>
          </p:nvPr>
        </p:nvSpPr>
        <p:spPr/>
        <p:txBody>
          <a:bodyPr/>
          <a:lstStyle/>
          <a:p>
            <a:pPr>
              <a:defRPr/>
            </a:pPr>
            <a:fld id="{437E8A14-D642-4221-8302-C4B33561F905}" type="slidenum">
              <a:rPr lang="fr-CA" smtClean="0"/>
              <a:pPr>
                <a:defRPr/>
              </a:pPr>
              <a:t>29</a:t>
            </a:fld>
            <a:endParaRPr lang="fr-CA" dirty="0"/>
          </a:p>
        </p:txBody>
      </p:sp>
      <p:sp>
        <p:nvSpPr>
          <p:cNvPr id="6" name="Espace réservé du contenu 5"/>
          <p:cNvSpPr>
            <a:spLocks noGrp="1"/>
          </p:cNvSpPr>
          <p:nvPr>
            <p:ph sz="quarter" idx="12"/>
          </p:nvPr>
        </p:nvSpPr>
        <p:spPr>
          <a:xfrm>
            <a:off x="152400" y="1524000"/>
            <a:ext cx="8781535" cy="4449775"/>
          </a:xfrm>
        </p:spPr>
        <p:txBody>
          <a:bodyPr/>
          <a:lstStyle/>
          <a:p>
            <a:pPr lvl="1"/>
            <a:r>
              <a:rPr lang="fr-CA" sz="2000" dirty="0" smtClean="0"/>
              <a:t>La recherche et le développement</a:t>
            </a:r>
          </a:p>
          <a:p>
            <a:pPr lvl="2"/>
            <a:r>
              <a:rPr lang="fr-CA" sz="1800" dirty="0" smtClean="0"/>
              <a:t>L’augmentation du </a:t>
            </a:r>
            <a:r>
              <a:rPr lang="fr-CA" sz="1800" dirty="0"/>
              <a:t>niveau de vie depuis 100 ans </a:t>
            </a:r>
            <a:r>
              <a:rPr lang="fr-CA" sz="1800" dirty="0" smtClean="0"/>
              <a:t>s’explique en </a:t>
            </a:r>
            <a:r>
              <a:rPr lang="fr-CA" sz="1800" dirty="0"/>
              <a:t>grande </a:t>
            </a:r>
            <a:r>
              <a:rPr lang="fr-CA" sz="1800" dirty="0" smtClean="0"/>
              <a:t>partie par les progrès technologiques</a:t>
            </a:r>
            <a:r>
              <a:rPr lang="fr-CA" sz="1800" dirty="0"/>
              <a:t>.</a:t>
            </a:r>
          </a:p>
          <a:p>
            <a:pPr lvl="2"/>
            <a:r>
              <a:rPr lang="fr-CA" sz="1800" dirty="0"/>
              <a:t>Le </a:t>
            </a:r>
            <a:r>
              <a:rPr lang="fr-CA" sz="1800" dirty="0" smtClean="0"/>
              <a:t>téléphone, le transistor, l’ordinateur et </a:t>
            </a:r>
            <a:r>
              <a:rPr lang="fr-CA" sz="1800" dirty="0"/>
              <a:t>le moteur </a:t>
            </a:r>
            <a:r>
              <a:rPr lang="fr-CA" sz="1800" dirty="0" smtClean="0"/>
              <a:t>à combustion interne figurent au nombre des inventions qui </a:t>
            </a:r>
            <a:r>
              <a:rPr lang="fr-CA" sz="1800" dirty="0"/>
              <a:t>ont </a:t>
            </a:r>
            <a:r>
              <a:rPr lang="fr-CA" sz="1800" dirty="0" smtClean="0"/>
              <a:t>amélioré la capacité à produire des </a:t>
            </a:r>
            <a:r>
              <a:rPr lang="fr-CA" sz="1800" dirty="0"/>
              <a:t>biens et des services</a:t>
            </a:r>
            <a:r>
              <a:rPr lang="fr-CA" sz="1800" dirty="0" smtClean="0"/>
              <a:t>.</a:t>
            </a:r>
          </a:p>
          <a:p>
            <a:pPr lvl="2"/>
            <a:r>
              <a:rPr lang="fr-CA" sz="1800" dirty="0" smtClean="0"/>
              <a:t>Dans une </a:t>
            </a:r>
            <a:r>
              <a:rPr lang="fr-CA" sz="1800" dirty="0"/>
              <a:t>très large mesure, les </a:t>
            </a:r>
            <a:r>
              <a:rPr lang="fr-CA" sz="1800" dirty="0" smtClean="0"/>
              <a:t>connaissances constituent un </a:t>
            </a:r>
            <a:r>
              <a:rPr lang="fr-CA" sz="1800" dirty="0"/>
              <a:t>bien public : toute </a:t>
            </a:r>
            <a:r>
              <a:rPr lang="fr-CA" sz="1800" dirty="0" smtClean="0"/>
              <a:t>nouvelle découverte vient s’ajouter au </a:t>
            </a:r>
            <a:r>
              <a:rPr lang="fr-CA" sz="1800" dirty="0"/>
              <a:t>patrimoine de </a:t>
            </a:r>
            <a:r>
              <a:rPr lang="fr-CA" sz="1800" dirty="0" smtClean="0"/>
              <a:t>connaissances de </a:t>
            </a:r>
            <a:r>
              <a:rPr lang="fr-CA" sz="1800" dirty="0"/>
              <a:t>la société et tous </a:t>
            </a:r>
            <a:r>
              <a:rPr lang="fr-CA" sz="1800" dirty="0" smtClean="0"/>
              <a:t>ont la possibilité de </a:t>
            </a:r>
            <a:r>
              <a:rPr lang="fr-CA" sz="1800" dirty="0"/>
              <a:t>l’utiliser</a:t>
            </a:r>
            <a:r>
              <a:rPr lang="fr-CA" sz="1800" dirty="0" smtClean="0"/>
              <a:t>.</a:t>
            </a:r>
          </a:p>
          <a:p>
            <a:pPr lvl="2"/>
            <a:r>
              <a:rPr lang="fr-CA" sz="1800" dirty="0" smtClean="0"/>
              <a:t>Le gouvernement joue un rôle ici.</a:t>
            </a:r>
          </a:p>
        </p:txBody>
      </p:sp>
    </p:spTree>
    <p:extLst>
      <p:ext uri="{BB962C8B-B14F-4D97-AF65-F5344CB8AC3E}">
        <p14:creationId xmlns:p14="http://schemas.microsoft.com/office/powerpoint/2010/main" val="2180217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p:cNvSpPr>
            <a:spLocks noGrp="1"/>
          </p:cNvSpPr>
          <p:nvPr>
            <p:ph type="title"/>
          </p:nvPr>
        </p:nvSpPr>
        <p:spPr/>
        <p:txBody>
          <a:bodyPr/>
          <a:lstStyle/>
          <a:p>
            <a:r>
              <a:rPr lang="fr-CA" dirty="0" smtClean="0"/>
              <a:t>Introduction</a:t>
            </a:r>
            <a:endParaRPr lang="fr-CA" dirty="0"/>
          </a:p>
        </p:txBody>
      </p:sp>
      <p:sp>
        <p:nvSpPr>
          <p:cNvPr id="3" name="Espace réservé du numéro de diapositive 2"/>
          <p:cNvSpPr>
            <a:spLocks noGrp="1"/>
          </p:cNvSpPr>
          <p:nvPr>
            <p:ph type="sldNum" sz="quarter" idx="4"/>
          </p:nvPr>
        </p:nvSpPr>
        <p:spPr/>
        <p:txBody>
          <a:bodyPr/>
          <a:lstStyle/>
          <a:p>
            <a:pPr>
              <a:defRPr/>
            </a:pPr>
            <a:fld id="{437E8A14-D642-4221-8302-C4B33561F905}" type="slidenum">
              <a:rPr lang="fr-CA" smtClean="0"/>
              <a:pPr>
                <a:defRPr/>
              </a:pPr>
              <a:t>3</a:t>
            </a:fld>
            <a:endParaRPr lang="fr-CA" dirty="0"/>
          </a:p>
        </p:txBody>
      </p:sp>
      <p:sp>
        <p:nvSpPr>
          <p:cNvPr id="7" name="Espace réservé du contenu 6"/>
          <p:cNvSpPr>
            <a:spLocks noGrp="1"/>
          </p:cNvSpPr>
          <p:nvPr>
            <p:ph sz="quarter" idx="12"/>
          </p:nvPr>
        </p:nvSpPr>
        <p:spPr/>
        <p:txBody>
          <a:bodyPr/>
          <a:lstStyle/>
          <a:p>
            <a:pPr lvl="1"/>
            <a:r>
              <a:rPr lang="fr-CA" dirty="0" smtClean="0"/>
              <a:t>Durant le dernier siècle, au Canada, le revenu </a:t>
            </a:r>
            <a:br>
              <a:rPr lang="fr-CA" dirty="0" smtClean="0"/>
            </a:br>
            <a:r>
              <a:rPr lang="fr-CA" dirty="0" smtClean="0"/>
              <a:t>moyen calculé à partir du PIB réel par habitant a connu une augmentation de 2 % par année.</a:t>
            </a:r>
          </a:p>
          <a:p>
            <a:pPr lvl="1"/>
            <a:r>
              <a:rPr lang="fr-CA" dirty="0" smtClean="0"/>
              <a:t>Avec un tel taux de croissance, le revenu moyen double tous les 35 ans.</a:t>
            </a:r>
          </a:p>
          <a:p>
            <a:pPr lvl="1"/>
            <a:r>
              <a:rPr lang="fr-CA" dirty="0" smtClean="0"/>
              <a:t>Grâce à cette croissance, le revenu moyen actuel </a:t>
            </a:r>
            <a:br>
              <a:rPr lang="fr-CA" dirty="0" smtClean="0"/>
            </a:br>
            <a:r>
              <a:rPr lang="fr-CA" dirty="0" smtClean="0"/>
              <a:t>est presque huit fois supérieur à ce qu’il était un siècle auparavant.</a:t>
            </a:r>
          </a:p>
        </p:txBody>
      </p:sp>
      <p:sp>
        <p:nvSpPr>
          <p:cNvPr id="5" name="Espace réservé du texte 4"/>
          <p:cNvSpPr>
            <a:spLocks noGrp="1"/>
          </p:cNvSpPr>
          <p:nvPr>
            <p:ph type="body" sz="quarter" idx="13"/>
          </p:nvPr>
        </p:nvSpPr>
        <p:spPr/>
        <p:txBody>
          <a:bodyPr/>
          <a:lstStyle/>
          <a:p>
            <a:r>
              <a:rPr lang="fr-CA" dirty="0"/>
              <a:t>7</a:t>
            </a:r>
          </a:p>
        </p:txBody>
      </p:sp>
    </p:spTree>
    <p:extLst>
      <p:ext uri="{BB962C8B-B14F-4D97-AF65-F5344CB8AC3E}">
        <p14:creationId xmlns:p14="http://schemas.microsoft.com/office/powerpoint/2010/main" val="82019583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CA" dirty="0"/>
              <a:t>Les politiques favorisant </a:t>
            </a:r>
            <a:br>
              <a:rPr lang="fr-CA" dirty="0"/>
            </a:br>
            <a:r>
              <a:rPr lang="fr-CA" dirty="0"/>
              <a:t>la croissance économique</a:t>
            </a:r>
          </a:p>
        </p:txBody>
      </p:sp>
      <p:sp>
        <p:nvSpPr>
          <p:cNvPr id="3" name="Espace réservé du numéro de diapositive 2"/>
          <p:cNvSpPr>
            <a:spLocks noGrp="1"/>
          </p:cNvSpPr>
          <p:nvPr>
            <p:ph type="sldNum" sz="quarter" idx="4"/>
          </p:nvPr>
        </p:nvSpPr>
        <p:spPr/>
        <p:txBody>
          <a:bodyPr/>
          <a:lstStyle/>
          <a:p>
            <a:pPr>
              <a:defRPr/>
            </a:pPr>
            <a:fld id="{437E8A14-D642-4221-8302-C4B33561F905}" type="slidenum">
              <a:rPr lang="fr-CA" smtClean="0"/>
              <a:pPr>
                <a:defRPr/>
              </a:pPr>
              <a:t>30</a:t>
            </a:fld>
            <a:endParaRPr lang="fr-CA" dirty="0"/>
          </a:p>
        </p:txBody>
      </p:sp>
      <p:sp>
        <p:nvSpPr>
          <p:cNvPr id="6" name="Espace réservé du contenu 5"/>
          <p:cNvSpPr>
            <a:spLocks noGrp="1"/>
          </p:cNvSpPr>
          <p:nvPr>
            <p:ph sz="quarter" idx="12"/>
          </p:nvPr>
        </p:nvSpPr>
        <p:spPr>
          <a:xfrm>
            <a:off x="152400" y="1524000"/>
            <a:ext cx="8781535" cy="4449775"/>
          </a:xfrm>
        </p:spPr>
        <p:txBody>
          <a:bodyPr/>
          <a:lstStyle/>
          <a:p>
            <a:pPr lvl="1"/>
            <a:r>
              <a:rPr lang="fr-CA" sz="2000" dirty="0" smtClean="0"/>
              <a:t>La croissance démographique</a:t>
            </a:r>
          </a:p>
          <a:p>
            <a:pPr lvl="2"/>
            <a:r>
              <a:rPr lang="fr-CA" sz="1800" dirty="0" smtClean="0"/>
              <a:t>Comment la </a:t>
            </a:r>
            <a:r>
              <a:rPr lang="fr-CA" sz="1800" dirty="0"/>
              <a:t>croissance démographique affecte-t-elle un pays, particulièrement </a:t>
            </a:r>
            <a:r>
              <a:rPr lang="fr-CA" sz="1800" dirty="0" smtClean="0"/>
              <a:t>son PIB </a:t>
            </a:r>
            <a:r>
              <a:rPr lang="fr-CA" sz="1800" dirty="0"/>
              <a:t>par </a:t>
            </a:r>
            <a:r>
              <a:rPr lang="fr-CA" sz="1800" dirty="0" smtClean="0"/>
              <a:t>habitant ?</a:t>
            </a:r>
          </a:p>
          <a:p>
            <a:pPr lvl="2"/>
            <a:r>
              <a:rPr lang="fr-CA" sz="1800" dirty="0"/>
              <a:t>Malthus a </a:t>
            </a:r>
            <a:r>
              <a:rPr lang="fr-CA" sz="1800" dirty="0" smtClean="0"/>
              <a:t>formulé l’une </a:t>
            </a:r>
            <a:r>
              <a:rPr lang="fr-CA" sz="1800" dirty="0"/>
              <a:t>des </a:t>
            </a:r>
            <a:r>
              <a:rPr lang="fr-CA" sz="1800" dirty="0" smtClean="0"/>
              <a:t>prévisions les plus sinistres de l’histoire (1796).</a:t>
            </a:r>
            <a:endParaRPr lang="fr-CA" sz="1800" dirty="0"/>
          </a:p>
          <a:p>
            <a:pPr lvl="2"/>
            <a:r>
              <a:rPr lang="fr-CA" sz="1800" dirty="0"/>
              <a:t>D’après lui, </a:t>
            </a:r>
            <a:r>
              <a:rPr lang="fr-CA" sz="1800" dirty="0" smtClean="0"/>
              <a:t>l’augmentation continuelle de </a:t>
            </a:r>
            <a:r>
              <a:rPr lang="fr-CA" sz="1800" dirty="0"/>
              <a:t>la </a:t>
            </a:r>
            <a:r>
              <a:rPr lang="fr-CA" sz="1800" dirty="0" smtClean="0"/>
              <a:t>population allait empêcher la </a:t>
            </a:r>
            <a:r>
              <a:rPr lang="fr-CA" sz="1800" dirty="0"/>
              <a:t>société de produire suffisamment pour </a:t>
            </a:r>
            <a:r>
              <a:rPr lang="fr-CA" sz="1800" dirty="0" smtClean="0"/>
              <a:t>s’assurer une subsistance adéquate et</a:t>
            </a:r>
            <a:r>
              <a:rPr lang="fr-CA" sz="1800" dirty="0"/>
              <a:t>, par conséquent, </a:t>
            </a:r>
            <a:r>
              <a:rPr lang="fr-CA" sz="1800" dirty="0" smtClean="0"/>
              <a:t>l’humanité serait </a:t>
            </a:r>
            <a:r>
              <a:rPr lang="fr-CA" sz="1800" dirty="0"/>
              <a:t>un jour </a:t>
            </a:r>
            <a:r>
              <a:rPr lang="fr-CA" sz="1800" dirty="0" smtClean="0"/>
              <a:t>condamnée à </a:t>
            </a:r>
            <a:r>
              <a:rPr lang="fr-CA" sz="1800" dirty="0"/>
              <a:t>vivre dans la misère.</a:t>
            </a:r>
            <a:endParaRPr lang="fr-CA" sz="1800" dirty="0" smtClean="0"/>
          </a:p>
        </p:txBody>
      </p:sp>
      <p:pic>
        <p:nvPicPr>
          <p:cNvPr id="2" name="Picture 1"/>
          <p:cNvPicPr>
            <a:picLocks noChangeAspect="1"/>
          </p:cNvPicPr>
          <p:nvPr/>
        </p:nvPicPr>
        <p:blipFill>
          <a:blip r:embed="rId2"/>
          <a:stretch>
            <a:fillRect/>
          </a:stretch>
        </p:blipFill>
        <p:spPr>
          <a:xfrm>
            <a:off x="1535492" y="4293096"/>
            <a:ext cx="2370956" cy="1391824"/>
          </a:xfrm>
          <a:prstGeom prst="rect">
            <a:avLst/>
          </a:prstGeom>
        </p:spPr>
      </p:pic>
      <p:pic>
        <p:nvPicPr>
          <p:cNvPr id="9" name="Picture 8"/>
          <p:cNvPicPr>
            <a:picLocks noChangeAspect="1"/>
          </p:cNvPicPr>
          <p:nvPr/>
        </p:nvPicPr>
        <p:blipFill>
          <a:blip r:embed="rId3"/>
          <a:stretch>
            <a:fillRect/>
          </a:stretch>
        </p:blipFill>
        <p:spPr>
          <a:xfrm>
            <a:off x="5436096" y="4225415"/>
            <a:ext cx="2061840" cy="1459505"/>
          </a:xfrm>
          <a:prstGeom prst="rect">
            <a:avLst/>
          </a:prstGeom>
        </p:spPr>
      </p:pic>
    </p:spTree>
    <p:extLst>
      <p:ext uri="{BB962C8B-B14F-4D97-AF65-F5344CB8AC3E}">
        <p14:creationId xmlns:p14="http://schemas.microsoft.com/office/powerpoint/2010/main" val="113640373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CA" dirty="0"/>
              <a:t>Les politiques favorisant </a:t>
            </a:r>
            <a:br>
              <a:rPr lang="fr-CA" dirty="0"/>
            </a:br>
            <a:r>
              <a:rPr lang="fr-CA" dirty="0"/>
              <a:t>la croissance économique</a:t>
            </a:r>
          </a:p>
        </p:txBody>
      </p:sp>
      <p:sp>
        <p:nvSpPr>
          <p:cNvPr id="3" name="Espace réservé du numéro de diapositive 2"/>
          <p:cNvSpPr>
            <a:spLocks noGrp="1"/>
          </p:cNvSpPr>
          <p:nvPr>
            <p:ph type="sldNum" sz="quarter" idx="4"/>
          </p:nvPr>
        </p:nvSpPr>
        <p:spPr/>
        <p:txBody>
          <a:bodyPr/>
          <a:lstStyle/>
          <a:p>
            <a:pPr>
              <a:defRPr/>
            </a:pPr>
            <a:fld id="{437E8A14-D642-4221-8302-C4B33561F905}" type="slidenum">
              <a:rPr lang="fr-CA" smtClean="0"/>
              <a:pPr>
                <a:defRPr/>
              </a:pPr>
              <a:t>31</a:t>
            </a:fld>
            <a:endParaRPr lang="fr-CA" dirty="0"/>
          </a:p>
        </p:txBody>
      </p:sp>
      <p:sp>
        <p:nvSpPr>
          <p:cNvPr id="6" name="Espace réservé du contenu 5"/>
          <p:cNvSpPr>
            <a:spLocks noGrp="1"/>
          </p:cNvSpPr>
          <p:nvPr>
            <p:ph sz="quarter" idx="12"/>
          </p:nvPr>
        </p:nvSpPr>
        <p:spPr>
          <a:xfrm>
            <a:off x="152400" y="1524000"/>
            <a:ext cx="8812088" cy="4449775"/>
          </a:xfrm>
        </p:spPr>
        <p:txBody>
          <a:bodyPr/>
          <a:lstStyle/>
          <a:p>
            <a:pPr lvl="1"/>
            <a:r>
              <a:rPr lang="fr-CA" sz="2000" dirty="0" smtClean="0"/>
              <a:t>La croissance démographique</a:t>
            </a:r>
          </a:p>
          <a:p>
            <a:pPr lvl="2"/>
            <a:r>
              <a:rPr lang="fr-CA" sz="1800" dirty="0" smtClean="0"/>
              <a:t>Le raisonnement de </a:t>
            </a:r>
            <a:r>
              <a:rPr lang="fr-CA" sz="1800" dirty="0"/>
              <a:t>Malthus est fort simple.</a:t>
            </a:r>
          </a:p>
          <a:p>
            <a:pPr lvl="2"/>
            <a:r>
              <a:rPr lang="fr-CA" sz="1800" dirty="0"/>
              <a:t>Il </a:t>
            </a:r>
            <a:r>
              <a:rPr lang="fr-CA" sz="1800" dirty="0" smtClean="0"/>
              <a:t>observe tout </a:t>
            </a:r>
            <a:r>
              <a:rPr lang="fr-CA" sz="1800" dirty="0"/>
              <a:t>d’abord que « </a:t>
            </a:r>
            <a:r>
              <a:rPr lang="fr-CA" sz="1800" dirty="0" smtClean="0"/>
              <a:t>la nourriture est indispensable à </a:t>
            </a:r>
            <a:r>
              <a:rPr lang="fr-CA" sz="1800" dirty="0"/>
              <a:t>la vie humaine » et que « </a:t>
            </a:r>
            <a:r>
              <a:rPr lang="fr-CA" sz="1800" dirty="0" smtClean="0"/>
              <a:t>l’attirance sexuelle est nécessaire et perdurera telle </a:t>
            </a:r>
            <a:r>
              <a:rPr lang="fr-CA" sz="1800" dirty="0"/>
              <a:t>quelle ». </a:t>
            </a:r>
            <a:endParaRPr lang="fr-CA" sz="1800" dirty="0" smtClean="0"/>
          </a:p>
          <a:p>
            <a:pPr lvl="2"/>
            <a:r>
              <a:rPr lang="fr-CA" sz="1800" dirty="0" smtClean="0"/>
              <a:t>Il </a:t>
            </a:r>
            <a:r>
              <a:rPr lang="fr-CA" sz="1800" dirty="0"/>
              <a:t>en conclut donc que « la </a:t>
            </a:r>
            <a:r>
              <a:rPr lang="fr-CA" sz="1800" dirty="0" smtClean="0"/>
              <a:t>croissance démographique dépasse </a:t>
            </a:r>
            <a:r>
              <a:rPr lang="fr-CA" sz="1800" dirty="0"/>
              <a:t>de </a:t>
            </a:r>
            <a:r>
              <a:rPr lang="fr-CA" sz="1800" dirty="0" smtClean="0"/>
              <a:t>beaucoup la croissance des </a:t>
            </a:r>
            <a:r>
              <a:rPr lang="fr-CA" sz="1800" dirty="0"/>
              <a:t>moyens de </a:t>
            </a:r>
            <a:r>
              <a:rPr lang="fr-CA" sz="1800" dirty="0" smtClean="0"/>
              <a:t>subsistance pour </a:t>
            </a:r>
            <a:r>
              <a:rPr lang="fr-CA" sz="1800" dirty="0"/>
              <a:t>l’homme ». </a:t>
            </a:r>
            <a:endParaRPr lang="fr-CA" sz="1800" dirty="0" smtClean="0"/>
          </a:p>
          <a:p>
            <a:pPr lvl="2"/>
            <a:r>
              <a:rPr lang="fr-CA" sz="1800" dirty="0" smtClean="0"/>
              <a:t>Selon </a:t>
            </a:r>
            <a:r>
              <a:rPr lang="fr-CA" sz="1800" dirty="0"/>
              <a:t>Malthus, la seule limite à la </a:t>
            </a:r>
            <a:r>
              <a:rPr lang="fr-CA" sz="1800" dirty="0" smtClean="0"/>
              <a:t>croissance démographique provient de </a:t>
            </a:r>
            <a:r>
              <a:rPr lang="fr-CA" sz="1800" dirty="0"/>
              <a:t>la « </a:t>
            </a:r>
            <a:r>
              <a:rPr lang="fr-CA" sz="1800" dirty="0" smtClean="0"/>
              <a:t>misère et </a:t>
            </a:r>
            <a:r>
              <a:rPr lang="fr-CA" sz="1800" dirty="0"/>
              <a:t>du vice </a:t>
            </a:r>
            <a:r>
              <a:rPr lang="fr-CA" sz="1800" dirty="0" smtClean="0"/>
              <a:t>».</a:t>
            </a:r>
          </a:p>
          <a:p>
            <a:pPr lvl="2"/>
            <a:r>
              <a:rPr lang="fr-CA" sz="1800" dirty="0"/>
              <a:t>Fort </a:t>
            </a:r>
            <a:r>
              <a:rPr lang="fr-CA" sz="1800" dirty="0" smtClean="0"/>
              <a:t>heureusement, les terribles projections de </a:t>
            </a:r>
            <a:r>
              <a:rPr lang="fr-CA" sz="1800" dirty="0"/>
              <a:t>Malthus se sont </a:t>
            </a:r>
            <a:r>
              <a:rPr lang="fr-CA" sz="1800" dirty="0" smtClean="0"/>
              <a:t>révélées fausses</a:t>
            </a:r>
            <a:r>
              <a:rPr lang="fr-CA" sz="1800" dirty="0"/>
              <a:t>.</a:t>
            </a:r>
          </a:p>
          <a:p>
            <a:pPr lvl="2"/>
            <a:r>
              <a:rPr lang="fr-CA" sz="1800" dirty="0"/>
              <a:t>Même si la </a:t>
            </a:r>
            <a:r>
              <a:rPr lang="fr-CA" sz="1800" dirty="0" smtClean="0"/>
              <a:t>population mondiale a </a:t>
            </a:r>
            <a:r>
              <a:rPr lang="fr-CA" sz="1800" dirty="0"/>
              <a:t>environ </a:t>
            </a:r>
            <a:r>
              <a:rPr lang="fr-CA" sz="1800" dirty="0" smtClean="0"/>
              <a:t>sextuplé au </a:t>
            </a:r>
            <a:r>
              <a:rPr lang="fr-CA" sz="1800" dirty="0"/>
              <a:t>cours des deux </a:t>
            </a:r>
            <a:r>
              <a:rPr lang="fr-CA" sz="1800" dirty="0" smtClean="0"/>
              <a:t>derniers siècles, les </a:t>
            </a:r>
            <a:r>
              <a:rPr lang="fr-CA" sz="1800" dirty="0"/>
              <a:t>niveaux de vie dans le monde ont, en moyenne, </a:t>
            </a:r>
            <a:r>
              <a:rPr lang="fr-CA" sz="1800" dirty="0" smtClean="0"/>
              <a:t>grandement augmenté</a:t>
            </a:r>
            <a:r>
              <a:rPr lang="fr-CA" sz="1800" dirty="0"/>
              <a:t>.</a:t>
            </a:r>
            <a:endParaRPr lang="fr-CA" sz="1800" dirty="0" smtClean="0"/>
          </a:p>
        </p:txBody>
      </p:sp>
    </p:spTree>
    <p:extLst>
      <p:ext uri="{BB962C8B-B14F-4D97-AF65-F5344CB8AC3E}">
        <p14:creationId xmlns:p14="http://schemas.microsoft.com/office/powerpoint/2010/main" val="160548712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CA" dirty="0" smtClean="0"/>
              <a:t>Conclusion : l’importance     </a:t>
            </a:r>
            <a:br>
              <a:rPr lang="fr-CA" dirty="0" smtClean="0"/>
            </a:br>
            <a:r>
              <a:rPr lang="fr-CA" dirty="0" smtClean="0"/>
              <a:t>de la croissance à long terme</a:t>
            </a:r>
            <a:endParaRPr lang="fr-CA" dirty="0"/>
          </a:p>
        </p:txBody>
      </p:sp>
      <p:sp>
        <p:nvSpPr>
          <p:cNvPr id="3" name="Espace réservé du numéro de diapositive 2"/>
          <p:cNvSpPr>
            <a:spLocks noGrp="1"/>
          </p:cNvSpPr>
          <p:nvPr>
            <p:ph type="sldNum" sz="quarter" idx="4"/>
          </p:nvPr>
        </p:nvSpPr>
        <p:spPr/>
        <p:txBody>
          <a:bodyPr/>
          <a:lstStyle/>
          <a:p>
            <a:pPr>
              <a:defRPr/>
            </a:pPr>
            <a:fld id="{437E8A14-D642-4221-8302-C4B33561F905}" type="slidenum">
              <a:rPr lang="fr-CA" smtClean="0"/>
              <a:pPr>
                <a:defRPr/>
              </a:pPr>
              <a:t>32</a:t>
            </a:fld>
            <a:endParaRPr lang="fr-CA" dirty="0"/>
          </a:p>
        </p:txBody>
      </p:sp>
      <p:sp>
        <p:nvSpPr>
          <p:cNvPr id="6" name="Espace réservé du contenu 5"/>
          <p:cNvSpPr>
            <a:spLocks noGrp="1"/>
          </p:cNvSpPr>
          <p:nvPr>
            <p:ph sz="quarter" idx="12"/>
          </p:nvPr>
        </p:nvSpPr>
        <p:spPr>
          <a:xfrm>
            <a:off x="110944" y="1643050"/>
            <a:ext cx="8880655" cy="4449775"/>
          </a:xfrm>
        </p:spPr>
        <p:txBody>
          <a:bodyPr/>
          <a:lstStyle/>
          <a:p>
            <a:pPr lvl="1"/>
            <a:r>
              <a:rPr lang="fr-FR" dirty="0" smtClean="0"/>
              <a:t>Le niveau de vie d’un pays dépend de sa capacité à produire des biens et des services.</a:t>
            </a:r>
          </a:p>
          <a:p>
            <a:pPr lvl="1"/>
            <a:r>
              <a:rPr lang="fr-FR" dirty="0" smtClean="0"/>
              <a:t>Les gouvernements qui veulent favoriser la croissance    du niveau de vie doivent donc faire augmenter la capacité de production, en encourageant l’accumulation               des facteurs de production et en s’assurant que ceux-ci sont utilisés de la manière la plus efficace possible.</a:t>
            </a:r>
          </a:p>
          <a:p>
            <a:pPr lvl="1"/>
            <a:r>
              <a:rPr lang="fr-FR" dirty="0" smtClean="0"/>
              <a:t>Les économistes ne sont pas tous d’accord sur la manière pour le gouvernement de promouvoir la croissance économique.</a:t>
            </a:r>
            <a:endParaRPr lang="fr-CA" dirty="0" smtClean="0"/>
          </a:p>
          <a:p>
            <a:pPr marL="457200" indent="-457200"/>
            <a:endParaRPr lang="fr-FR" sz="2500" dirty="0" smtClean="0"/>
          </a:p>
        </p:txBody>
      </p:sp>
    </p:spTree>
    <p:extLst>
      <p:ext uri="{BB962C8B-B14F-4D97-AF65-F5344CB8AC3E}">
        <p14:creationId xmlns:p14="http://schemas.microsoft.com/office/powerpoint/2010/main" val="101331910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CA" dirty="0" smtClean="0"/>
              <a:t>ANNEXE : L’accumulation du capital et l’état stationnaire</a:t>
            </a:r>
            <a:endParaRPr lang="fr-CA" dirty="0"/>
          </a:p>
        </p:txBody>
      </p:sp>
      <p:sp>
        <p:nvSpPr>
          <p:cNvPr id="3" name="Espace réservé du numéro de diapositive 2"/>
          <p:cNvSpPr>
            <a:spLocks noGrp="1"/>
          </p:cNvSpPr>
          <p:nvPr>
            <p:ph type="sldNum" sz="quarter" idx="4"/>
          </p:nvPr>
        </p:nvSpPr>
        <p:spPr/>
        <p:txBody>
          <a:bodyPr/>
          <a:lstStyle/>
          <a:p>
            <a:pPr>
              <a:defRPr/>
            </a:pPr>
            <a:fld id="{437E8A14-D642-4221-8302-C4B33561F905}" type="slidenum">
              <a:rPr lang="fr-CA" smtClean="0"/>
              <a:pPr>
                <a:defRPr/>
              </a:pPr>
              <a:t>33</a:t>
            </a:fld>
            <a:endParaRPr lang="fr-CA" dirty="0"/>
          </a:p>
        </p:txBody>
      </p:sp>
      <p:sp>
        <p:nvSpPr>
          <p:cNvPr id="6" name="Espace réservé du contenu 5"/>
          <p:cNvSpPr>
            <a:spLocks noGrp="1"/>
          </p:cNvSpPr>
          <p:nvPr>
            <p:ph sz="quarter" idx="12"/>
          </p:nvPr>
        </p:nvSpPr>
        <p:spPr/>
        <p:txBody>
          <a:bodyPr/>
          <a:lstStyle/>
          <a:p>
            <a:pPr lvl="1">
              <a:buFont typeface="Arial"/>
              <a:buChar char="•"/>
            </a:pPr>
            <a:r>
              <a:rPr lang="fr-FR" dirty="0" smtClean="0"/>
              <a:t>La </a:t>
            </a:r>
            <a:r>
              <a:rPr lang="fr-FR" dirty="0"/>
              <a:t>relation entre le stock de capital par travailleur</a:t>
            </a:r>
            <a:r>
              <a:rPr lang="fr-FR" dirty="0" smtClean="0"/>
              <a:t>           et la </a:t>
            </a:r>
            <a:r>
              <a:rPr lang="fr-FR" dirty="0"/>
              <a:t>productivité est illustrée </a:t>
            </a:r>
            <a:r>
              <a:rPr lang="fr-FR" dirty="0" smtClean="0"/>
              <a:t>à la figure </a:t>
            </a:r>
            <a:r>
              <a:rPr lang="fr-FR" dirty="0"/>
              <a:t>7A.1.</a:t>
            </a:r>
            <a:r>
              <a:rPr lang="fr-FR" dirty="0" smtClean="0"/>
              <a:t> </a:t>
            </a:r>
          </a:p>
          <a:p>
            <a:pPr lvl="1">
              <a:buFont typeface="Arial"/>
              <a:buChar char="•"/>
            </a:pPr>
            <a:r>
              <a:rPr lang="fr-FR" sz="2500" dirty="0" smtClean="0"/>
              <a:t>On </a:t>
            </a:r>
            <a:r>
              <a:rPr lang="fr-FR" sz="2500" dirty="0"/>
              <a:t>peut y observer que plus la quantité de capital physique </a:t>
            </a:r>
            <a:r>
              <a:rPr lang="fr-FR" sz="2500" dirty="0" smtClean="0"/>
              <a:t>disponible par </a:t>
            </a:r>
            <a:r>
              <a:rPr lang="fr-FR" sz="2500" dirty="0"/>
              <a:t>travailleur est importante, plus</a:t>
            </a:r>
            <a:r>
              <a:rPr lang="fr-FR" sz="2500" dirty="0" smtClean="0"/>
              <a:t>  la </a:t>
            </a:r>
            <a:r>
              <a:rPr lang="fr-FR" sz="2500" dirty="0"/>
              <a:t>productivité est élevée</a:t>
            </a:r>
            <a:r>
              <a:rPr lang="fr-FR" sz="2500" dirty="0" smtClean="0"/>
              <a:t>.</a:t>
            </a:r>
          </a:p>
          <a:p>
            <a:pPr algn="ctr"/>
            <a:endParaRPr lang="fr-FR" dirty="0"/>
          </a:p>
        </p:txBody>
      </p:sp>
    </p:spTree>
    <p:extLst>
      <p:ext uri="{BB962C8B-B14F-4D97-AF65-F5344CB8AC3E}">
        <p14:creationId xmlns:p14="http://schemas.microsoft.com/office/powerpoint/2010/main" val="221299081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CA" dirty="0" smtClean="0"/>
              <a:t>ANNEXE : L’accumulation du capital et l’état stationnaire </a:t>
            </a:r>
            <a:r>
              <a:rPr lang="fr-CA" dirty="0"/>
              <a:t>(suite)</a:t>
            </a:r>
            <a:endParaRPr lang="fr-FR" dirty="0"/>
          </a:p>
        </p:txBody>
      </p:sp>
      <p:sp>
        <p:nvSpPr>
          <p:cNvPr id="3" name="Espace réservé du numéro de diapositive 2"/>
          <p:cNvSpPr>
            <a:spLocks noGrp="1"/>
          </p:cNvSpPr>
          <p:nvPr>
            <p:ph type="sldNum" sz="quarter" idx="4"/>
          </p:nvPr>
        </p:nvSpPr>
        <p:spPr/>
        <p:txBody>
          <a:bodyPr/>
          <a:lstStyle/>
          <a:p>
            <a:pPr>
              <a:defRPr/>
            </a:pPr>
            <a:fld id="{437E8A14-D642-4221-8302-C4B33561F905}" type="slidenum">
              <a:rPr lang="fr-CA" smtClean="0"/>
              <a:pPr>
                <a:defRPr/>
              </a:pPr>
              <a:t>34</a:t>
            </a:fld>
            <a:endParaRPr lang="fr-CA" dirty="0"/>
          </a:p>
        </p:txBody>
      </p:sp>
      <p:sp>
        <p:nvSpPr>
          <p:cNvPr id="4" name="Espace réservé du contenu 3"/>
          <p:cNvSpPr>
            <a:spLocks noGrp="1"/>
          </p:cNvSpPr>
          <p:nvPr>
            <p:ph sz="quarter" idx="12"/>
          </p:nvPr>
        </p:nvSpPr>
        <p:spPr>
          <a:xfrm>
            <a:off x="110944" y="1643050"/>
            <a:ext cx="8880655" cy="4449775"/>
          </a:xfrm>
        </p:spPr>
        <p:txBody>
          <a:bodyPr/>
          <a:lstStyle/>
          <a:p>
            <a:pPr lvl="1">
              <a:buFont typeface="Arial"/>
              <a:buChar char="•"/>
            </a:pPr>
            <a:r>
              <a:rPr lang="fr-FR" dirty="0" smtClean="0"/>
              <a:t>Voici la chaîne de causalité qui relie l’investissement        au niveau de vie :</a:t>
            </a:r>
          </a:p>
          <a:p>
            <a:endParaRPr lang="fr-FR" dirty="0" smtClean="0"/>
          </a:p>
          <a:p>
            <a:pPr algn="ctr"/>
            <a:r>
              <a:rPr lang="fr-FR" i="1" dirty="0" smtClean="0"/>
              <a:t>I </a:t>
            </a:r>
            <a:r>
              <a:rPr lang="fr-CA" dirty="0" smtClean="0">
                <a:sym typeface="Symbol"/>
              </a:rPr>
              <a:t></a:t>
            </a:r>
            <a:r>
              <a:rPr lang="fr-FR" i="1" dirty="0" smtClean="0">
                <a:latin typeface="Arial"/>
                <a:ea typeface="Wingdings"/>
                <a:cs typeface="Arial"/>
                <a:sym typeface="Wingdings"/>
              </a:rPr>
              <a:t>K </a:t>
            </a:r>
            <a:r>
              <a:rPr lang="fr-CA" dirty="0">
                <a:sym typeface="Symbol"/>
              </a:rPr>
              <a:t></a:t>
            </a:r>
            <a:r>
              <a:rPr lang="fr-CA" dirty="0" smtClean="0">
                <a:sym typeface="Symbol"/>
              </a:rPr>
              <a:t>(</a:t>
            </a:r>
            <a:r>
              <a:rPr lang="fr-FR" i="1" dirty="0" smtClean="0">
                <a:latin typeface="Arial"/>
                <a:ea typeface="Wingdings"/>
                <a:cs typeface="Arial"/>
                <a:sym typeface="Wingdings"/>
              </a:rPr>
              <a:t>K</a:t>
            </a:r>
            <a:r>
              <a:rPr lang="fr-FR" dirty="0" smtClean="0">
                <a:latin typeface="Arial"/>
                <a:ea typeface="Wingdings"/>
                <a:cs typeface="Arial"/>
                <a:sym typeface="Wingdings"/>
              </a:rPr>
              <a:t>/Travailleur)</a:t>
            </a:r>
            <a:r>
              <a:rPr lang="fr-CA" dirty="0">
                <a:sym typeface="Symbol"/>
              </a:rPr>
              <a:t> </a:t>
            </a:r>
            <a:r>
              <a:rPr lang="fr-CA" dirty="0" smtClean="0">
                <a:sym typeface="Symbol"/>
              </a:rPr>
              <a:t>Productivité </a:t>
            </a:r>
            <a:r>
              <a:rPr lang="fr-CA" dirty="0">
                <a:sym typeface="Symbol"/>
              </a:rPr>
              <a:t></a:t>
            </a:r>
            <a:r>
              <a:rPr lang="fr-CA" dirty="0" smtClean="0">
                <a:sym typeface="Symbol"/>
              </a:rPr>
              <a:t>PIB </a:t>
            </a:r>
            <a:r>
              <a:rPr lang="fr-CA" dirty="0">
                <a:sym typeface="Symbol"/>
              </a:rPr>
              <a:t></a:t>
            </a:r>
            <a:r>
              <a:rPr lang="fr-CA" dirty="0" smtClean="0">
                <a:sym typeface="Symbol"/>
              </a:rPr>
              <a:t></a:t>
            </a:r>
            <a:r>
              <a:rPr lang="fr-CA" i="1" dirty="0" smtClean="0">
                <a:sym typeface="Symbol"/>
              </a:rPr>
              <a:t>I</a:t>
            </a:r>
            <a:endParaRPr lang="fr-CA" i="1" dirty="0" smtClean="0"/>
          </a:p>
          <a:p>
            <a:endParaRPr lang="fr-FR" i="1" dirty="0">
              <a:latin typeface="Arial"/>
              <a:cs typeface="Arial"/>
            </a:endParaRPr>
          </a:p>
        </p:txBody>
      </p:sp>
      <p:grpSp>
        <p:nvGrpSpPr>
          <p:cNvPr id="44039" name="Group 7"/>
          <p:cNvGrpSpPr>
            <a:grpSpLocks/>
          </p:cNvGrpSpPr>
          <p:nvPr/>
        </p:nvGrpSpPr>
        <p:grpSpPr bwMode="auto">
          <a:xfrm>
            <a:off x="1371600" y="3581400"/>
            <a:ext cx="7010400" cy="457200"/>
            <a:chOff x="943" y="12217"/>
            <a:chExt cx="9834" cy="720"/>
          </a:xfrm>
        </p:grpSpPr>
        <p:sp>
          <p:nvSpPr>
            <p:cNvPr id="44040" name="Line 8"/>
            <p:cNvSpPr>
              <a:spLocks noChangeShapeType="1"/>
            </p:cNvSpPr>
            <p:nvPr/>
          </p:nvSpPr>
          <p:spPr bwMode="auto">
            <a:xfrm flipV="1">
              <a:off x="943" y="12217"/>
              <a:ext cx="0" cy="720"/>
            </a:xfrm>
            <a:prstGeom prst="line">
              <a:avLst/>
            </a:prstGeom>
            <a:noFill/>
            <a:ln w="44450">
              <a:solidFill>
                <a:srgbClr val="4A7EBB"/>
              </a:solidFill>
              <a:round/>
              <a:headEnd/>
              <a:tailEnd type="triangle" w="med" len="med"/>
            </a:ln>
            <a:effectLst>
              <a:outerShdw blurRad="38100" dist="25400" dir="5400000" algn="ctr" rotWithShape="0">
                <a:srgbClr val="000000">
                  <a:alpha val="35001"/>
                </a:srgbClr>
              </a:outerShdw>
            </a:effectLst>
          </p:spPr>
          <p:txBody>
            <a:bodyPr vert="horz" wrap="square" lIns="91440" tIns="91440" rIns="91440" bIns="91440" numCol="1" anchor="t" anchorCtr="0" compatLnSpc="1">
              <a:prstTxWarp prst="textNoShape">
                <a:avLst/>
              </a:prstTxWarp>
            </a:bodyPr>
            <a:lstStyle/>
            <a:p>
              <a:endParaRPr lang="fr-FR"/>
            </a:p>
          </p:txBody>
        </p:sp>
        <p:sp>
          <p:nvSpPr>
            <p:cNvPr id="44041" name="Line 9"/>
            <p:cNvSpPr>
              <a:spLocks noChangeShapeType="1"/>
            </p:cNvSpPr>
            <p:nvPr/>
          </p:nvSpPr>
          <p:spPr bwMode="auto">
            <a:xfrm>
              <a:off x="943" y="12937"/>
              <a:ext cx="9834" cy="0"/>
            </a:xfrm>
            <a:prstGeom prst="line">
              <a:avLst/>
            </a:prstGeom>
            <a:noFill/>
            <a:ln w="44450">
              <a:solidFill>
                <a:srgbClr val="4A7EBB"/>
              </a:solidFill>
              <a:round/>
              <a:headEnd/>
              <a:tailEnd/>
            </a:ln>
            <a:effectLst>
              <a:outerShdw blurRad="38100" dist="25400" dir="5400000" algn="ctr" rotWithShape="0">
                <a:srgbClr val="000000">
                  <a:alpha val="35001"/>
                </a:srgbClr>
              </a:outerShdw>
            </a:effectLst>
          </p:spPr>
          <p:txBody>
            <a:bodyPr vert="horz" wrap="square" lIns="91440" tIns="91440" rIns="91440" bIns="91440" numCol="1" anchor="t" anchorCtr="0" compatLnSpc="1">
              <a:prstTxWarp prst="textNoShape">
                <a:avLst/>
              </a:prstTxWarp>
            </a:bodyPr>
            <a:lstStyle/>
            <a:p>
              <a:endParaRPr lang="fr-FR"/>
            </a:p>
          </p:txBody>
        </p:sp>
        <p:sp>
          <p:nvSpPr>
            <p:cNvPr id="44042" name="Line 10"/>
            <p:cNvSpPr>
              <a:spLocks noChangeShapeType="1"/>
            </p:cNvSpPr>
            <p:nvPr/>
          </p:nvSpPr>
          <p:spPr bwMode="auto">
            <a:xfrm>
              <a:off x="10777" y="12217"/>
              <a:ext cx="0" cy="720"/>
            </a:xfrm>
            <a:prstGeom prst="line">
              <a:avLst/>
            </a:prstGeom>
            <a:noFill/>
            <a:ln w="44450">
              <a:solidFill>
                <a:srgbClr val="4A7EBB"/>
              </a:solidFill>
              <a:round/>
              <a:headEnd/>
              <a:tailEnd/>
            </a:ln>
            <a:effectLst>
              <a:outerShdw blurRad="38100" dist="25400" dir="5400000" algn="ctr" rotWithShape="0">
                <a:srgbClr val="000000">
                  <a:alpha val="35001"/>
                </a:srgbClr>
              </a:outerShdw>
            </a:effectLst>
          </p:spPr>
          <p:txBody>
            <a:bodyPr vert="horz" wrap="square" lIns="91440" tIns="91440" rIns="91440" bIns="91440" numCol="1" anchor="t" anchorCtr="0" compatLnSpc="1">
              <a:prstTxWarp prst="textNoShape">
                <a:avLst/>
              </a:prstTxWarp>
            </a:bodyPr>
            <a:lstStyle/>
            <a:p>
              <a:endParaRPr lang="fr-FR"/>
            </a:p>
          </p:txBody>
        </p:sp>
      </p:grpSp>
    </p:spTree>
    <p:extLst>
      <p:ext uri="{BB962C8B-B14F-4D97-AF65-F5344CB8AC3E}">
        <p14:creationId xmlns:p14="http://schemas.microsoft.com/office/powerpoint/2010/main" val="412078250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CA" sz="2600" dirty="0"/>
              <a:t>Figure </a:t>
            </a:r>
            <a:r>
              <a:rPr lang="fr-CA" sz="2600" dirty="0" smtClean="0"/>
              <a:t>7A.1 </a:t>
            </a:r>
            <a:r>
              <a:rPr lang="fr-CA" sz="2600" dirty="0"/>
              <a:t>:</a:t>
            </a:r>
            <a:r>
              <a:rPr lang="fr-CA" sz="2600" dirty="0" smtClean="0"/>
              <a:t> </a:t>
            </a:r>
            <a:br>
              <a:rPr lang="fr-CA" sz="2600" dirty="0" smtClean="0"/>
            </a:br>
            <a:r>
              <a:rPr lang="fr-CA" sz="2600" dirty="0" smtClean="0"/>
              <a:t>L’investissement et la </a:t>
            </a:r>
            <a:r>
              <a:rPr lang="fr-CA" sz="2600" dirty="0"/>
              <a:t>croissance</a:t>
            </a:r>
          </a:p>
        </p:txBody>
      </p:sp>
      <p:sp>
        <p:nvSpPr>
          <p:cNvPr id="3" name="Espace réservé du numéro de diapositive 2"/>
          <p:cNvSpPr>
            <a:spLocks noGrp="1"/>
          </p:cNvSpPr>
          <p:nvPr>
            <p:ph type="sldNum" sz="quarter" idx="4"/>
          </p:nvPr>
        </p:nvSpPr>
        <p:spPr/>
        <p:txBody>
          <a:bodyPr/>
          <a:lstStyle/>
          <a:p>
            <a:pPr>
              <a:defRPr/>
            </a:pPr>
            <a:fld id="{437E8A14-D642-4221-8302-C4B33561F905}" type="slidenum">
              <a:rPr lang="fr-CA" smtClean="0"/>
              <a:pPr>
                <a:defRPr/>
              </a:pPr>
              <a:t>35</a:t>
            </a:fld>
            <a:endParaRPr lang="fr-CA" dirty="0"/>
          </a:p>
        </p:txBody>
      </p:sp>
      <p:pic>
        <p:nvPicPr>
          <p:cNvPr id="4" name="Image 3" descr="macro_figure7a-1.jpg"/>
          <p:cNvPicPr>
            <a:picLocks noChangeAspect="1"/>
          </p:cNvPicPr>
          <p:nvPr/>
        </p:nvPicPr>
        <p:blipFill>
          <a:blip r:embed="rId3"/>
          <a:stretch>
            <a:fillRect/>
          </a:stretch>
        </p:blipFill>
        <p:spPr>
          <a:xfrm>
            <a:off x="1524000" y="1523999"/>
            <a:ext cx="6324600" cy="4586085"/>
          </a:xfrm>
          <a:prstGeom prst="rect">
            <a:avLst/>
          </a:prstGeom>
        </p:spPr>
      </p:pic>
    </p:spTree>
    <p:extLst>
      <p:ext uri="{BB962C8B-B14F-4D97-AF65-F5344CB8AC3E}">
        <p14:creationId xmlns:p14="http://schemas.microsoft.com/office/powerpoint/2010/main" val="332540926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CA" dirty="0" smtClean="0"/>
              <a:t>ANNEXE : L’accumulation du capital et l’état stationnaire </a:t>
            </a:r>
            <a:r>
              <a:rPr lang="fr-CA" dirty="0"/>
              <a:t>(suite)</a:t>
            </a:r>
          </a:p>
        </p:txBody>
      </p:sp>
      <p:sp>
        <p:nvSpPr>
          <p:cNvPr id="3" name="Espace réservé du numéro de diapositive 2"/>
          <p:cNvSpPr>
            <a:spLocks noGrp="1"/>
          </p:cNvSpPr>
          <p:nvPr>
            <p:ph type="sldNum" sz="quarter" idx="4"/>
          </p:nvPr>
        </p:nvSpPr>
        <p:spPr/>
        <p:txBody>
          <a:bodyPr/>
          <a:lstStyle/>
          <a:p>
            <a:pPr>
              <a:defRPr/>
            </a:pPr>
            <a:fld id="{437E8A14-D642-4221-8302-C4B33561F905}" type="slidenum">
              <a:rPr lang="fr-CA" smtClean="0"/>
              <a:pPr>
                <a:defRPr/>
              </a:pPr>
              <a:t>36</a:t>
            </a:fld>
            <a:endParaRPr lang="fr-CA" dirty="0"/>
          </a:p>
        </p:txBody>
      </p:sp>
      <p:sp>
        <p:nvSpPr>
          <p:cNvPr id="6" name="Espace réservé du contenu 5"/>
          <p:cNvSpPr>
            <a:spLocks noGrp="1"/>
          </p:cNvSpPr>
          <p:nvPr>
            <p:ph sz="quarter" idx="12"/>
          </p:nvPr>
        </p:nvSpPr>
        <p:spPr/>
        <p:txBody>
          <a:bodyPr/>
          <a:lstStyle/>
          <a:p>
            <a:pPr lvl="1"/>
            <a:r>
              <a:rPr lang="fr-FR" dirty="0" smtClean="0"/>
              <a:t>En raison des rendements marginaux décroissants,       la croissance du niveau de vie ralentit.</a:t>
            </a:r>
          </a:p>
          <a:p>
            <a:pPr lvl="1"/>
            <a:r>
              <a:rPr lang="fr-FR" dirty="0" smtClean="0"/>
              <a:t>Le point d’équilibre, où la croissance de la productivité cesse, est appelé « état stationnaire ». </a:t>
            </a:r>
          </a:p>
          <a:p>
            <a:pPr lvl="1"/>
            <a:r>
              <a:rPr lang="fr-FR" dirty="0" smtClean="0"/>
              <a:t>À quoi sert l’investissement ?</a:t>
            </a:r>
          </a:p>
          <a:p>
            <a:pPr lvl="1"/>
            <a:r>
              <a:rPr lang="fr-FR" dirty="0" smtClean="0"/>
              <a:t>Investissement = Dépréciation + Variation de capital</a:t>
            </a:r>
          </a:p>
        </p:txBody>
      </p:sp>
    </p:spTree>
    <p:extLst>
      <p:ext uri="{BB962C8B-B14F-4D97-AF65-F5344CB8AC3E}">
        <p14:creationId xmlns:p14="http://schemas.microsoft.com/office/powerpoint/2010/main" val="7254168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CA" sz="2600" dirty="0"/>
              <a:t>Figure </a:t>
            </a:r>
            <a:r>
              <a:rPr lang="fr-CA" sz="2600" dirty="0" smtClean="0"/>
              <a:t>7A.2 </a:t>
            </a:r>
            <a:r>
              <a:rPr lang="fr-CA" sz="2600" dirty="0"/>
              <a:t>: L’état stationnaire</a:t>
            </a:r>
          </a:p>
        </p:txBody>
      </p:sp>
      <p:sp>
        <p:nvSpPr>
          <p:cNvPr id="3" name="Espace réservé du numéro de diapositive 2"/>
          <p:cNvSpPr>
            <a:spLocks noGrp="1"/>
          </p:cNvSpPr>
          <p:nvPr>
            <p:ph type="sldNum" sz="quarter" idx="4"/>
          </p:nvPr>
        </p:nvSpPr>
        <p:spPr/>
        <p:txBody>
          <a:bodyPr/>
          <a:lstStyle/>
          <a:p>
            <a:pPr>
              <a:defRPr/>
            </a:pPr>
            <a:fld id="{437E8A14-D642-4221-8302-C4B33561F905}" type="slidenum">
              <a:rPr lang="fr-CA" smtClean="0"/>
              <a:pPr>
                <a:defRPr/>
              </a:pPr>
              <a:t>37</a:t>
            </a:fld>
            <a:endParaRPr lang="fr-CA" dirty="0"/>
          </a:p>
        </p:txBody>
      </p:sp>
      <p:pic>
        <p:nvPicPr>
          <p:cNvPr id="4" name="Image 3" descr="macro_figure7a-2.jpg"/>
          <p:cNvPicPr>
            <a:picLocks noChangeAspect="1"/>
          </p:cNvPicPr>
          <p:nvPr/>
        </p:nvPicPr>
        <p:blipFill>
          <a:blip r:embed="rId3"/>
          <a:stretch>
            <a:fillRect/>
          </a:stretch>
        </p:blipFill>
        <p:spPr>
          <a:xfrm>
            <a:off x="1066800" y="1752600"/>
            <a:ext cx="7186247" cy="4114800"/>
          </a:xfrm>
          <a:prstGeom prst="rect">
            <a:avLst/>
          </a:prstGeom>
        </p:spPr>
      </p:pic>
    </p:spTree>
    <p:extLst>
      <p:ext uri="{BB962C8B-B14F-4D97-AF65-F5344CB8AC3E}">
        <p14:creationId xmlns:p14="http://schemas.microsoft.com/office/powerpoint/2010/main" val="407261505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a:xfrm>
            <a:off x="1905000" y="304800"/>
            <a:ext cx="6864370" cy="1157531"/>
          </a:xfrm>
        </p:spPr>
        <p:txBody>
          <a:bodyPr/>
          <a:lstStyle/>
          <a:p>
            <a:r>
              <a:rPr lang="fr-CA" sz="2600" dirty="0"/>
              <a:t>Figure </a:t>
            </a:r>
            <a:r>
              <a:rPr lang="fr-CA" sz="2600" dirty="0" smtClean="0"/>
              <a:t>7A.3 </a:t>
            </a:r>
            <a:r>
              <a:rPr lang="fr-CA" sz="2600" dirty="0"/>
              <a:t>: Comment </a:t>
            </a:r>
            <a:r>
              <a:rPr lang="fr-CA" sz="2600" dirty="0" smtClean="0"/>
              <a:t>les pays développés peuvent</a:t>
            </a:r>
            <a:r>
              <a:rPr lang="fr-CA" sz="2600" dirty="0"/>
              <a:t>-ils </a:t>
            </a:r>
            <a:r>
              <a:rPr lang="fr-CA" sz="2600" dirty="0" smtClean="0"/>
              <a:t>continuer à </a:t>
            </a:r>
            <a:r>
              <a:rPr lang="fr-CA" sz="2600" dirty="0"/>
              <a:t>croître malgré </a:t>
            </a:r>
            <a:r>
              <a:rPr lang="fr-CA" sz="2600" dirty="0" smtClean="0"/>
              <a:t>l’état stationnaire </a:t>
            </a:r>
            <a:r>
              <a:rPr lang="fr-CA" sz="2600" dirty="0"/>
              <a:t>?</a:t>
            </a:r>
          </a:p>
        </p:txBody>
      </p:sp>
      <p:sp>
        <p:nvSpPr>
          <p:cNvPr id="3" name="Espace réservé du numéro de diapositive 2"/>
          <p:cNvSpPr>
            <a:spLocks noGrp="1"/>
          </p:cNvSpPr>
          <p:nvPr>
            <p:ph type="sldNum" sz="quarter" idx="4"/>
          </p:nvPr>
        </p:nvSpPr>
        <p:spPr/>
        <p:txBody>
          <a:bodyPr/>
          <a:lstStyle/>
          <a:p>
            <a:pPr>
              <a:defRPr/>
            </a:pPr>
            <a:fld id="{437E8A14-D642-4221-8302-C4B33561F905}" type="slidenum">
              <a:rPr lang="fr-CA" smtClean="0"/>
              <a:pPr>
                <a:defRPr/>
              </a:pPr>
              <a:t>38</a:t>
            </a:fld>
            <a:endParaRPr lang="fr-CA" dirty="0"/>
          </a:p>
        </p:txBody>
      </p:sp>
      <p:pic>
        <p:nvPicPr>
          <p:cNvPr id="4" name="Image 3" descr="macro_figure7a-3.jpg"/>
          <p:cNvPicPr>
            <a:picLocks noChangeAspect="1"/>
          </p:cNvPicPr>
          <p:nvPr/>
        </p:nvPicPr>
        <p:blipFill>
          <a:blip r:embed="rId3"/>
          <a:stretch>
            <a:fillRect/>
          </a:stretch>
        </p:blipFill>
        <p:spPr>
          <a:xfrm>
            <a:off x="1219200" y="1600200"/>
            <a:ext cx="6874696" cy="4495800"/>
          </a:xfrm>
          <a:prstGeom prst="rect">
            <a:avLst/>
          </a:prstGeom>
        </p:spPr>
      </p:pic>
    </p:spTree>
    <p:extLst>
      <p:ext uri="{BB962C8B-B14F-4D97-AF65-F5344CB8AC3E}">
        <p14:creationId xmlns:p14="http://schemas.microsoft.com/office/powerpoint/2010/main" val="283452925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p:cNvSpPr>
            <a:spLocks noGrp="1"/>
          </p:cNvSpPr>
          <p:nvPr>
            <p:ph type="title"/>
          </p:nvPr>
        </p:nvSpPr>
        <p:spPr/>
        <p:txBody>
          <a:bodyPr/>
          <a:lstStyle/>
          <a:p>
            <a:r>
              <a:rPr lang="fr-CA" dirty="0" smtClean="0"/>
              <a:t>Introduction (suite)</a:t>
            </a:r>
            <a:endParaRPr lang="fr-CA" dirty="0"/>
          </a:p>
        </p:txBody>
      </p:sp>
      <p:sp>
        <p:nvSpPr>
          <p:cNvPr id="3" name="Espace réservé du numéro de diapositive 2"/>
          <p:cNvSpPr>
            <a:spLocks noGrp="1"/>
          </p:cNvSpPr>
          <p:nvPr>
            <p:ph type="sldNum" sz="quarter" idx="4"/>
          </p:nvPr>
        </p:nvSpPr>
        <p:spPr/>
        <p:txBody>
          <a:bodyPr/>
          <a:lstStyle/>
          <a:p>
            <a:pPr>
              <a:defRPr/>
            </a:pPr>
            <a:fld id="{437E8A14-D642-4221-8302-C4B33561F905}" type="slidenum">
              <a:rPr lang="fr-CA" smtClean="0"/>
              <a:pPr>
                <a:defRPr/>
              </a:pPr>
              <a:t>4</a:t>
            </a:fld>
            <a:endParaRPr lang="fr-CA" dirty="0"/>
          </a:p>
        </p:txBody>
      </p:sp>
      <p:sp>
        <p:nvSpPr>
          <p:cNvPr id="7" name="Espace réservé du contenu 6"/>
          <p:cNvSpPr>
            <a:spLocks noGrp="1"/>
          </p:cNvSpPr>
          <p:nvPr>
            <p:ph sz="quarter" idx="12"/>
          </p:nvPr>
        </p:nvSpPr>
        <p:spPr>
          <a:xfrm>
            <a:off x="152400" y="1524000"/>
            <a:ext cx="8382000" cy="4449775"/>
          </a:xfrm>
        </p:spPr>
        <p:txBody>
          <a:bodyPr/>
          <a:lstStyle/>
          <a:p>
            <a:pPr lvl="1"/>
            <a:r>
              <a:rPr lang="fr-CA" dirty="0" smtClean="0"/>
              <a:t>Les taux de croissance varient grandement d’un pays  à l’autre.</a:t>
            </a:r>
          </a:p>
          <a:p>
            <a:pPr lvl="2"/>
            <a:r>
              <a:rPr lang="fr-CA" dirty="0" smtClean="0"/>
              <a:t>Qu’est-ce qui explique de telles disparités ?</a:t>
            </a:r>
          </a:p>
          <a:p>
            <a:pPr lvl="2"/>
            <a:r>
              <a:rPr lang="fr-CA" dirty="0" smtClean="0"/>
              <a:t>Comment les pays riches maintiennent-ils leur niveau    de vie élevé ? </a:t>
            </a:r>
          </a:p>
          <a:p>
            <a:pPr lvl="2"/>
            <a:r>
              <a:rPr lang="fr-CA" dirty="0" smtClean="0"/>
              <a:t>Quelles mesures les pays pauvres doivent-ils </a:t>
            </a:r>
            <a:br>
              <a:rPr lang="fr-CA" dirty="0" smtClean="0"/>
            </a:br>
            <a:r>
              <a:rPr lang="fr-CA" dirty="0" smtClean="0"/>
              <a:t>adopter afin de promouvoir une croissance rapide </a:t>
            </a:r>
            <a:br>
              <a:rPr lang="fr-CA" dirty="0" smtClean="0"/>
            </a:br>
            <a:r>
              <a:rPr lang="fr-CA" dirty="0" smtClean="0"/>
              <a:t>et de rejoindre les régions les plus développées ?  </a:t>
            </a:r>
          </a:p>
          <a:p>
            <a:pPr lvl="1"/>
            <a:r>
              <a:rPr lang="fr-CA" dirty="0" smtClean="0"/>
              <a:t>Ce sont des questions fondamentales sur lesquelles   se penche la macroéconomie.</a:t>
            </a:r>
          </a:p>
          <a:p>
            <a:pPr marL="514350" indent="-514350"/>
            <a:endParaRPr lang="fr-CA" sz="2500" dirty="0" smtClean="0"/>
          </a:p>
        </p:txBody>
      </p:sp>
      <p:sp>
        <p:nvSpPr>
          <p:cNvPr id="5" name="Espace réservé du texte 4"/>
          <p:cNvSpPr>
            <a:spLocks noGrp="1"/>
          </p:cNvSpPr>
          <p:nvPr>
            <p:ph type="body" sz="quarter" idx="13"/>
          </p:nvPr>
        </p:nvSpPr>
        <p:spPr/>
        <p:txBody>
          <a:bodyPr/>
          <a:lstStyle/>
          <a:p>
            <a:r>
              <a:rPr lang="fr-CA" dirty="0"/>
              <a:t>7</a:t>
            </a:r>
          </a:p>
        </p:txBody>
      </p:sp>
    </p:spTree>
    <p:extLst>
      <p:ext uri="{BB962C8B-B14F-4D97-AF65-F5344CB8AC3E}">
        <p14:creationId xmlns:p14="http://schemas.microsoft.com/office/powerpoint/2010/main" val="82019583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CA" dirty="0"/>
              <a:t>La croissance économique</a:t>
            </a:r>
            <a:br>
              <a:rPr lang="fr-CA" dirty="0"/>
            </a:br>
            <a:r>
              <a:rPr lang="fr-CA" dirty="0"/>
              <a:t>dans le monde</a:t>
            </a:r>
          </a:p>
        </p:txBody>
      </p:sp>
      <p:sp>
        <p:nvSpPr>
          <p:cNvPr id="3" name="Espace réservé du numéro de diapositive 2"/>
          <p:cNvSpPr>
            <a:spLocks noGrp="1"/>
          </p:cNvSpPr>
          <p:nvPr>
            <p:ph type="sldNum" sz="quarter" idx="4"/>
          </p:nvPr>
        </p:nvSpPr>
        <p:spPr/>
        <p:txBody>
          <a:bodyPr/>
          <a:lstStyle/>
          <a:p>
            <a:pPr>
              <a:defRPr/>
            </a:pPr>
            <a:fld id="{437E8A14-D642-4221-8302-C4B33561F905}" type="slidenum">
              <a:rPr lang="fr-CA" smtClean="0"/>
              <a:pPr>
                <a:defRPr/>
              </a:pPr>
              <a:t>5</a:t>
            </a:fld>
            <a:endParaRPr lang="fr-CA" dirty="0"/>
          </a:p>
        </p:txBody>
      </p:sp>
      <p:sp>
        <p:nvSpPr>
          <p:cNvPr id="6" name="Espace réservé du contenu 5"/>
          <p:cNvSpPr>
            <a:spLocks noGrp="1"/>
          </p:cNvSpPr>
          <p:nvPr>
            <p:ph sz="quarter" idx="12"/>
          </p:nvPr>
        </p:nvSpPr>
        <p:spPr>
          <a:xfrm>
            <a:off x="152400" y="1600200"/>
            <a:ext cx="8728256" cy="4449775"/>
          </a:xfrm>
        </p:spPr>
        <p:txBody>
          <a:bodyPr/>
          <a:lstStyle/>
          <a:p>
            <a:pPr lvl="1"/>
            <a:r>
              <a:rPr lang="fr-CA" dirty="0" smtClean="0"/>
              <a:t>Les données du tableau 7.1 montrent que le niveau de vie varie considérablement d’un pays à l’autre.</a:t>
            </a:r>
          </a:p>
          <a:p>
            <a:pPr lvl="2"/>
            <a:r>
              <a:rPr lang="fr-CA" dirty="0" smtClean="0"/>
              <a:t>Ces données indiquent que le taux de croissance du PIB réel varie d’un pays à l’autre.</a:t>
            </a:r>
          </a:p>
          <a:p>
            <a:pPr lvl="2"/>
            <a:r>
              <a:rPr lang="fr-CA" dirty="0" smtClean="0"/>
              <a:t>En raison des différences entre les taux de croissance,       le classement des pays selon le revenu a varié considérablement au fil du temps. </a:t>
            </a:r>
          </a:p>
          <a:p>
            <a:pPr lvl="2"/>
            <a:r>
              <a:rPr lang="fr-CA" dirty="0" smtClean="0"/>
              <a:t>Les pays les plus riches du monde ne sont pas assurés de conserver leur position et les pays les plus pauvres ne sont pas condamnés à la misère.</a:t>
            </a:r>
          </a:p>
          <a:p>
            <a:pPr lvl="1"/>
            <a:r>
              <a:rPr lang="fr-CA" dirty="0" smtClean="0"/>
              <a:t>Comment expliquer cette évolution ?</a:t>
            </a:r>
          </a:p>
          <a:p>
            <a:pPr lvl="1"/>
            <a:endParaRPr lang="fr-CA" sz="2800" dirty="0" smtClean="0"/>
          </a:p>
          <a:p>
            <a:pPr lvl="1"/>
            <a:endParaRPr lang="fr-CA" dirty="0" smtClean="0"/>
          </a:p>
          <a:p>
            <a:pPr lvl="1"/>
            <a:endParaRPr lang="fr-CA" dirty="0" smtClean="0"/>
          </a:p>
        </p:txBody>
      </p:sp>
    </p:spTree>
    <p:extLst>
      <p:ext uri="{BB962C8B-B14F-4D97-AF65-F5344CB8AC3E}">
        <p14:creationId xmlns:p14="http://schemas.microsoft.com/office/powerpoint/2010/main" val="267894136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CA" sz="2600" dirty="0"/>
              <a:t>Tableau 7.1 :</a:t>
            </a:r>
            <a:r>
              <a:rPr lang="fr-CA" sz="2600" dirty="0" smtClean="0"/>
              <a:t> </a:t>
            </a:r>
            <a:br>
              <a:rPr lang="fr-CA" sz="2600" dirty="0" smtClean="0"/>
            </a:br>
            <a:r>
              <a:rPr lang="fr-CA" sz="2600" dirty="0" smtClean="0"/>
              <a:t>La </a:t>
            </a:r>
            <a:r>
              <a:rPr lang="fr-CA" sz="2600" dirty="0"/>
              <a:t>disparité de la croissance</a:t>
            </a:r>
          </a:p>
        </p:txBody>
      </p:sp>
      <p:sp>
        <p:nvSpPr>
          <p:cNvPr id="3" name="Espace réservé du numéro de diapositive 2"/>
          <p:cNvSpPr>
            <a:spLocks noGrp="1"/>
          </p:cNvSpPr>
          <p:nvPr>
            <p:ph type="sldNum" sz="quarter" idx="4"/>
          </p:nvPr>
        </p:nvSpPr>
        <p:spPr/>
        <p:txBody>
          <a:bodyPr/>
          <a:lstStyle/>
          <a:p>
            <a:pPr>
              <a:defRPr/>
            </a:pPr>
            <a:fld id="{437E8A14-D642-4221-8302-C4B33561F905}" type="slidenum">
              <a:rPr lang="fr-CA" smtClean="0"/>
              <a:pPr>
                <a:defRPr/>
              </a:pPr>
              <a:t>6</a:t>
            </a:fld>
            <a:endParaRPr lang="fr-CA" dirty="0"/>
          </a:p>
        </p:txBody>
      </p:sp>
      <p:pic>
        <p:nvPicPr>
          <p:cNvPr id="4" name="Image 3" descr="macro_tableau7-1.jpg"/>
          <p:cNvPicPr>
            <a:picLocks noChangeAspect="1"/>
          </p:cNvPicPr>
          <p:nvPr/>
        </p:nvPicPr>
        <p:blipFill>
          <a:blip r:embed="rId3"/>
          <a:stretch>
            <a:fillRect/>
          </a:stretch>
        </p:blipFill>
        <p:spPr>
          <a:xfrm>
            <a:off x="2362200" y="1524000"/>
            <a:ext cx="4422995" cy="4629249"/>
          </a:xfrm>
          <a:prstGeom prst="rect">
            <a:avLst/>
          </a:prstGeom>
        </p:spPr>
      </p:pic>
    </p:spTree>
    <p:extLst>
      <p:ext uri="{BB962C8B-B14F-4D97-AF65-F5344CB8AC3E}">
        <p14:creationId xmlns:p14="http://schemas.microsoft.com/office/powerpoint/2010/main" val="363941312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CA" dirty="0"/>
              <a:t>La productivité :</a:t>
            </a:r>
            <a:r>
              <a:rPr lang="fr-CA" dirty="0" smtClean="0"/>
              <a:t> </a:t>
            </a:r>
            <a:br>
              <a:rPr lang="fr-CA" dirty="0" smtClean="0"/>
            </a:br>
            <a:r>
              <a:rPr lang="fr-CA" dirty="0" smtClean="0"/>
              <a:t>son </a:t>
            </a:r>
            <a:r>
              <a:rPr lang="fr-CA" dirty="0"/>
              <a:t>rôle </a:t>
            </a:r>
            <a:r>
              <a:rPr lang="fr-CA" dirty="0" smtClean="0"/>
              <a:t>et </a:t>
            </a:r>
            <a:r>
              <a:rPr lang="fr-CA" dirty="0"/>
              <a:t>ses déterminants</a:t>
            </a:r>
          </a:p>
        </p:txBody>
      </p:sp>
      <p:sp>
        <p:nvSpPr>
          <p:cNvPr id="3" name="Espace réservé du numéro de diapositive 2"/>
          <p:cNvSpPr>
            <a:spLocks noGrp="1"/>
          </p:cNvSpPr>
          <p:nvPr>
            <p:ph type="sldNum" sz="quarter" idx="4"/>
          </p:nvPr>
        </p:nvSpPr>
        <p:spPr/>
        <p:txBody>
          <a:bodyPr/>
          <a:lstStyle/>
          <a:p>
            <a:pPr>
              <a:defRPr/>
            </a:pPr>
            <a:fld id="{437E8A14-D642-4221-8302-C4B33561F905}" type="slidenum">
              <a:rPr lang="fr-CA" smtClean="0"/>
              <a:pPr>
                <a:defRPr/>
              </a:pPr>
              <a:t>7</a:t>
            </a:fld>
            <a:endParaRPr lang="fr-CA" dirty="0"/>
          </a:p>
        </p:txBody>
      </p:sp>
      <p:sp>
        <p:nvSpPr>
          <p:cNvPr id="6" name="Espace réservé du contenu 5"/>
          <p:cNvSpPr>
            <a:spLocks noGrp="1"/>
          </p:cNvSpPr>
          <p:nvPr>
            <p:ph sz="quarter" idx="12"/>
          </p:nvPr>
        </p:nvSpPr>
        <p:spPr>
          <a:xfrm>
            <a:off x="110945" y="1643050"/>
            <a:ext cx="8271055" cy="4449775"/>
          </a:xfrm>
        </p:spPr>
        <p:txBody>
          <a:bodyPr/>
          <a:lstStyle/>
          <a:p>
            <a:pPr lvl="1"/>
            <a:r>
              <a:rPr lang="fr-CA" dirty="0" smtClean="0"/>
              <a:t>Il est facile d’expliquer la grande disparité des niveaux de vie dans le monde. Elle peut se résumer en          un seul mot : </a:t>
            </a:r>
          </a:p>
          <a:p>
            <a:pPr lvl="1" algn="ctr">
              <a:buNone/>
            </a:pPr>
            <a:r>
              <a:rPr lang="fr-CA" b="1" dirty="0" smtClean="0"/>
              <a:t>PRODUCTIVITÉ</a:t>
            </a:r>
          </a:p>
          <a:p>
            <a:pPr lvl="1" algn="ctr">
              <a:buNone/>
            </a:pPr>
            <a:endParaRPr lang="fr-CA" dirty="0" smtClean="0"/>
          </a:p>
          <a:p>
            <a:pPr lvl="1"/>
            <a:r>
              <a:rPr lang="fr-CA" b="1" dirty="0" smtClean="0"/>
              <a:t>Productivité</a:t>
            </a:r>
            <a:r>
              <a:rPr lang="fr-CA" dirty="0" smtClean="0"/>
              <a:t> : Quantité de biens et de services </a:t>
            </a:r>
            <a:br>
              <a:rPr lang="fr-CA" dirty="0" smtClean="0"/>
            </a:br>
            <a:r>
              <a:rPr lang="fr-CA" dirty="0" smtClean="0"/>
              <a:t>qu’un travailleur peut produire par unité de temps.</a:t>
            </a:r>
            <a:endParaRPr lang="fr-CA" sz="2500" dirty="0" smtClean="0"/>
          </a:p>
          <a:p>
            <a:pPr algn="ctr"/>
            <a:endParaRPr lang="fr-CA" sz="2500" b="1" dirty="0" smtClean="0"/>
          </a:p>
          <a:p>
            <a:pPr algn="ctr"/>
            <a:endParaRPr lang="fr-CA" sz="2500" b="1" dirty="0" smtClean="0"/>
          </a:p>
          <a:p>
            <a:pPr marL="514350" indent="-514350">
              <a:buFont typeface="Arial"/>
              <a:buChar char="•"/>
            </a:pPr>
            <a:endParaRPr lang="fr-CA" dirty="0"/>
          </a:p>
        </p:txBody>
      </p:sp>
    </p:spTree>
    <p:extLst>
      <p:ext uri="{BB962C8B-B14F-4D97-AF65-F5344CB8AC3E}">
        <p14:creationId xmlns:p14="http://schemas.microsoft.com/office/powerpoint/2010/main" val="201342767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CA" dirty="0"/>
              <a:t>La productivité :</a:t>
            </a:r>
            <a:r>
              <a:rPr lang="fr-CA" dirty="0" smtClean="0"/>
              <a:t> </a:t>
            </a:r>
            <a:br>
              <a:rPr lang="fr-CA" dirty="0" smtClean="0"/>
            </a:br>
            <a:r>
              <a:rPr lang="fr-CA" dirty="0" smtClean="0"/>
              <a:t>son </a:t>
            </a:r>
            <a:r>
              <a:rPr lang="fr-CA" dirty="0"/>
              <a:t>rôle </a:t>
            </a:r>
            <a:r>
              <a:rPr lang="fr-CA" dirty="0" smtClean="0"/>
              <a:t>et </a:t>
            </a:r>
            <a:r>
              <a:rPr lang="fr-CA" dirty="0"/>
              <a:t>ses </a:t>
            </a:r>
            <a:r>
              <a:rPr lang="fr-CA" dirty="0" smtClean="0"/>
              <a:t>déterminants (suite)</a:t>
            </a:r>
            <a:endParaRPr lang="fr-CA" dirty="0"/>
          </a:p>
        </p:txBody>
      </p:sp>
      <p:sp>
        <p:nvSpPr>
          <p:cNvPr id="3" name="Espace réservé du numéro de diapositive 2"/>
          <p:cNvSpPr>
            <a:spLocks noGrp="1"/>
          </p:cNvSpPr>
          <p:nvPr>
            <p:ph type="sldNum" sz="quarter" idx="4"/>
          </p:nvPr>
        </p:nvSpPr>
        <p:spPr/>
        <p:txBody>
          <a:bodyPr/>
          <a:lstStyle/>
          <a:p>
            <a:pPr>
              <a:defRPr/>
            </a:pPr>
            <a:fld id="{437E8A14-D642-4221-8302-C4B33561F905}" type="slidenum">
              <a:rPr lang="fr-CA" smtClean="0"/>
              <a:pPr>
                <a:defRPr/>
              </a:pPr>
              <a:t>8</a:t>
            </a:fld>
            <a:endParaRPr lang="fr-CA" dirty="0"/>
          </a:p>
        </p:txBody>
      </p:sp>
      <p:sp>
        <p:nvSpPr>
          <p:cNvPr id="6" name="Espace réservé du contenu 5"/>
          <p:cNvSpPr>
            <a:spLocks noGrp="1"/>
          </p:cNvSpPr>
          <p:nvPr>
            <p:ph sz="quarter" idx="12"/>
          </p:nvPr>
        </p:nvSpPr>
        <p:spPr/>
        <p:txBody>
          <a:bodyPr/>
          <a:lstStyle/>
          <a:p>
            <a:r>
              <a:rPr lang="fr-CA" b="1" dirty="0"/>
              <a:t>L’importance de la productivité</a:t>
            </a:r>
            <a:endParaRPr lang="fr-CA" b="1" dirty="0" smtClean="0"/>
          </a:p>
          <a:p>
            <a:pPr lvl="1"/>
            <a:r>
              <a:rPr lang="fr-CA" dirty="0" smtClean="0"/>
              <a:t>De quoi dépend le niveau de vie de Robinson </a:t>
            </a:r>
            <a:r>
              <a:rPr lang="fr-CA" dirty="0" err="1" smtClean="0"/>
              <a:t>Crusoé</a:t>
            </a:r>
            <a:r>
              <a:rPr lang="fr-CA" dirty="0" smtClean="0"/>
              <a:t> ?</a:t>
            </a:r>
          </a:p>
          <a:p>
            <a:pPr lvl="2"/>
            <a:r>
              <a:rPr lang="fr-CA" dirty="0" smtClean="0"/>
              <a:t>Il est un pêcheur habile.</a:t>
            </a:r>
          </a:p>
          <a:p>
            <a:pPr lvl="2"/>
            <a:r>
              <a:rPr lang="fr-CA" dirty="0" smtClean="0"/>
              <a:t>Il est un excellent cultivateur.</a:t>
            </a:r>
          </a:p>
          <a:p>
            <a:pPr lvl="2"/>
            <a:r>
              <a:rPr lang="fr-CA" dirty="0" smtClean="0"/>
              <a:t>Il est un bon couturier.</a:t>
            </a:r>
          </a:p>
          <a:p>
            <a:pPr lvl="1"/>
            <a:r>
              <a:rPr lang="fr-CA" dirty="0" smtClean="0"/>
              <a:t>Comme il vit en autarcie, son niveau de vie dépend directement de sa productivité.</a:t>
            </a:r>
            <a:endParaRPr lang="fr-CA" sz="2500" dirty="0" smtClean="0"/>
          </a:p>
          <a:p>
            <a:pPr marL="514350" indent="-514350">
              <a:buFont typeface="Arial"/>
              <a:buChar char="•"/>
            </a:pPr>
            <a:endParaRPr lang="fr-CA" dirty="0"/>
          </a:p>
        </p:txBody>
      </p:sp>
    </p:spTree>
    <p:extLst>
      <p:ext uri="{BB962C8B-B14F-4D97-AF65-F5344CB8AC3E}">
        <p14:creationId xmlns:p14="http://schemas.microsoft.com/office/powerpoint/2010/main" val="333861789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CA" dirty="0"/>
              <a:t>La productivité :</a:t>
            </a:r>
            <a:r>
              <a:rPr lang="fr-CA" dirty="0" smtClean="0"/>
              <a:t> </a:t>
            </a:r>
            <a:br>
              <a:rPr lang="fr-CA" dirty="0" smtClean="0"/>
            </a:br>
            <a:r>
              <a:rPr lang="fr-CA" dirty="0" smtClean="0"/>
              <a:t>son </a:t>
            </a:r>
            <a:r>
              <a:rPr lang="fr-CA" dirty="0"/>
              <a:t>rôle </a:t>
            </a:r>
            <a:r>
              <a:rPr lang="fr-CA" dirty="0" smtClean="0"/>
              <a:t>et </a:t>
            </a:r>
            <a:r>
              <a:rPr lang="fr-CA" dirty="0"/>
              <a:t>ses </a:t>
            </a:r>
            <a:r>
              <a:rPr lang="fr-CA" dirty="0" smtClean="0"/>
              <a:t>déterminants (suite)</a:t>
            </a:r>
            <a:endParaRPr lang="fr-CA" dirty="0"/>
          </a:p>
        </p:txBody>
      </p:sp>
      <p:sp>
        <p:nvSpPr>
          <p:cNvPr id="3" name="Espace réservé du numéro de diapositive 2"/>
          <p:cNvSpPr>
            <a:spLocks noGrp="1"/>
          </p:cNvSpPr>
          <p:nvPr>
            <p:ph type="sldNum" sz="quarter" idx="4"/>
          </p:nvPr>
        </p:nvSpPr>
        <p:spPr/>
        <p:txBody>
          <a:bodyPr/>
          <a:lstStyle/>
          <a:p>
            <a:pPr>
              <a:defRPr/>
            </a:pPr>
            <a:fld id="{437E8A14-D642-4221-8302-C4B33561F905}" type="slidenum">
              <a:rPr lang="fr-CA" smtClean="0"/>
              <a:pPr>
                <a:defRPr/>
              </a:pPr>
              <a:t>9</a:t>
            </a:fld>
            <a:endParaRPr lang="fr-CA" dirty="0"/>
          </a:p>
        </p:txBody>
      </p:sp>
      <p:sp>
        <p:nvSpPr>
          <p:cNvPr id="6" name="Espace réservé du contenu 5"/>
          <p:cNvSpPr>
            <a:spLocks noGrp="1"/>
          </p:cNvSpPr>
          <p:nvPr>
            <p:ph sz="quarter" idx="12"/>
          </p:nvPr>
        </p:nvSpPr>
        <p:spPr/>
        <p:txBody>
          <a:bodyPr/>
          <a:lstStyle/>
          <a:p>
            <a:r>
              <a:rPr lang="fr-CA" b="1" dirty="0"/>
              <a:t>L’importance de la </a:t>
            </a:r>
            <a:r>
              <a:rPr lang="fr-CA" b="1" dirty="0" smtClean="0"/>
              <a:t>productivité (suite)</a:t>
            </a:r>
          </a:p>
          <a:p>
            <a:pPr lvl="1"/>
            <a:r>
              <a:rPr lang="fr-CA" dirty="0" smtClean="0"/>
              <a:t>Ce rôle clé joué par la productivité dans la détermination du niveau de vie s’applique aussi bien aux pays qu’aux naufragés solitaires.</a:t>
            </a:r>
          </a:p>
          <a:p>
            <a:pPr lvl="1"/>
            <a:r>
              <a:rPr lang="fr-CA" dirty="0" smtClean="0"/>
              <a:t>Tout comme Robinson, un pays a la possibilité de jouir d’un niveau de vie élevé, dans la mesure où il produit beaucoup de biens et de services (PIB). </a:t>
            </a:r>
          </a:p>
          <a:p>
            <a:pPr lvl="1"/>
            <a:r>
              <a:rPr lang="fr-CA" dirty="0" smtClean="0"/>
              <a:t>Examinons d’un peu plus près cette relation entre le PIB par habitant et la productivité. </a:t>
            </a:r>
          </a:p>
          <a:p>
            <a:pPr marL="514350" indent="-514350"/>
            <a:endParaRPr lang="fr-CA" sz="2500" dirty="0" smtClean="0"/>
          </a:p>
        </p:txBody>
      </p:sp>
    </p:spTree>
    <p:extLst>
      <p:ext uri="{BB962C8B-B14F-4D97-AF65-F5344CB8AC3E}">
        <p14:creationId xmlns:p14="http://schemas.microsoft.com/office/powerpoint/2010/main" val="1453686740"/>
      </p:ext>
    </p:extLst>
  </p:cSld>
  <p:clrMapOvr>
    <a:masterClrMapping/>
  </p:clrMapOvr>
  <p:timing>
    <p:tnLst>
      <p:par>
        <p:cTn id="1" dur="indefinite" restart="never" nodeType="tmRoot"/>
      </p:par>
    </p:tnLst>
  </p:timing>
</p:sld>
</file>

<file path=ppt/theme/theme1.xml><?xml version="1.0" encoding="utf-8"?>
<a:theme xmlns:a="http://schemas.openxmlformats.org/drawingml/2006/main" name="Conception personnalisée">
  <a:themeElements>
    <a:clrScheme name="Marketing">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5D87A1"/>
      </a:hlink>
      <a:folHlink>
        <a:srgbClr val="8EABBD"/>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hème 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hème 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9685</TotalTime>
  <Words>2356</Words>
  <Application>Microsoft Macintosh PowerPoint</Application>
  <PresentationFormat>On-screen Show (4:3)</PresentationFormat>
  <Paragraphs>230</Paragraphs>
  <Slides>38</Slides>
  <Notes>9</Notes>
  <HiddenSlides>0</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1</vt:i4>
      </vt:variant>
      <vt:variant>
        <vt:lpstr>Slide Titles</vt:lpstr>
      </vt:variant>
      <vt:variant>
        <vt:i4>38</vt:i4>
      </vt:variant>
    </vt:vector>
  </HeadingPairs>
  <TitlesOfParts>
    <vt:vector size="49" baseType="lpstr">
      <vt:lpstr>Arial Unicode MS</vt:lpstr>
      <vt:lpstr>BlissMedium</vt:lpstr>
      <vt:lpstr>Calibri</vt:lpstr>
      <vt:lpstr>Formata-Medium</vt:lpstr>
      <vt:lpstr>MS PGothic</vt:lpstr>
      <vt:lpstr>Osaka</vt:lpstr>
      <vt:lpstr>Symbol</vt:lpstr>
      <vt:lpstr>Wingdings</vt:lpstr>
      <vt:lpstr>Arial</vt:lpstr>
      <vt:lpstr>Conception personnalisée</vt:lpstr>
      <vt:lpstr>Équation</vt:lpstr>
      <vt:lpstr>PowerPoint Presentation</vt:lpstr>
      <vt:lpstr>Partie 3 : L’économie réelle à long terme </vt:lpstr>
      <vt:lpstr>Introduction</vt:lpstr>
      <vt:lpstr>Introduction (suite)</vt:lpstr>
      <vt:lpstr>La croissance économique dans le monde</vt:lpstr>
      <vt:lpstr>Tableau 7.1 :  La disparité de la croissance</vt:lpstr>
      <vt:lpstr>La productivité :  son rôle et ses déterminants</vt:lpstr>
      <vt:lpstr>La productivité :  son rôle et ses déterminants (suite)</vt:lpstr>
      <vt:lpstr>La productivité :  son rôle et ses déterminants (suite)</vt:lpstr>
      <vt:lpstr>La productivité :  son rôle et ses déterminants (suite)</vt:lpstr>
      <vt:lpstr>La productivité :  son rôle et ses déterminants (suite)</vt:lpstr>
      <vt:lpstr>La productivité :  son rôle et ses déterminants (suite)</vt:lpstr>
      <vt:lpstr>La productivité :  son rôle et ses déterminants (suite)</vt:lpstr>
      <vt:lpstr>La productivité :  son rôle et ses déterminants (suite)</vt:lpstr>
      <vt:lpstr>La productivité :  son rôle et ses déterminants (suite)</vt:lpstr>
      <vt:lpstr>La productivité :  son rôle et ses déterminants (suite)</vt:lpstr>
      <vt:lpstr>Les politiques favorisant  la croissance économique</vt:lpstr>
      <vt:lpstr>Les politiques favorisant  la croissance économique</vt:lpstr>
      <vt:lpstr>Les politiques favorisant  la croissance économique</vt:lpstr>
      <vt:lpstr>Figure 7.1 :  La fonction de productivité</vt:lpstr>
      <vt:lpstr>Les politiques favorisant  la croissance économique</vt:lpstr>
      <vt:lpstr>Les politiques favorisant  la croissance économique</vt:lpstr>
      <vt:lpstr>Les politiques favorisant  la croissance économique</vt:lpstr>
      <vt:lpstr>Les politiques favorisant  la croissance économique</vt:lpstr>
      <vt:lpstr>Les politiques favorisant  la croissance économique</vt:lpstr>
      <vt:lpstr>Les politiques favorisant  la croissance économique</vt:lpstr>
      <vt:lpstr>Les politiques favorisant  la croissance économique</vt:lpstr>
      <vt:lpstr>Les politiques favorisant  la croissance économique</vt:lpstr>
      <vt:lpstr>Les politiques favorisant  la croissance économique</vt:lpstr>
      <vt:lpstr>Les politiques favorisant  la croissance économique</vt:lpstr>
      <vt:lpstr>Les politiques favorisant  la croissance économique</vt:lpstr>
      <vt:lpstr>Conclusion : l’importance      de la croissance à long terme</vt:lpstr>
      <vt:lpstr>ANNEXE : L’accumulation du capital et l’état stationnaire</vt:lpstr>
      <vt:lpstr>ANNEXE : L’accumulation du capital et l’état stationnaire (suite)</vt:lpstr>
      <vt:lpstr>Figure 7A.1 :  L’investissement et la croissance</vt:lpstr>
      <vt:lpstr>ANNEXE : L’accumulation du capital et l’état stationnaire (suite)</vt:lpstr>
      <vt:lpstr>Figure 7A.2 : L’état stationnaire</vt:lpstr>
      <vt:lpstr>Figure 7A.3 : Comment les pays développés peuvent-ils continuer à croître malgré l’état stationnaire ?</vt:lpstr>
    </vt:vector>
  </TitlesOfParts>
  <Company>Cheneliere-Education</Company>
  <LinksUpToDate>false</LinksUpToDate>
  <SharedDoc>false</SharedDoc>
  <HyperlinksChanged>false</HyperlinksChanged>
  <AppVersion>15.0027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Potter Nouvelle génération</dc:title>
  <dc:creator>Maria Sheink</dc:creator>
  <cp:lastModifiedBy>Microsoft Office User</cp:lastModifiedBy>
  <cp:revision>1022</cp:revision>
  <cp:lastPrinted>2010-03-09T15:24:54Z</cp:lastPrinted>
  <dcterms:created xsi:type="dcterms:W3CDTF">2014-05-13T12:24:29Z</dcterms:created>
  <dcterms:modified xsi:type="dcterms:W3CDTF">2017-02-27T22:10:37Z</dcterms:modified>
</cp:coreProperties>
</file>